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57" r:id="rId4"/>
    <p:sldId id="279" r:id="rId5"/>
    <p:sldId id="258" r:id="rId6"/>
    <p:sldId id="260" r:id="rId7"/>
    <p:sldId id="280" r:id="rId8"/>
    <p:sldId id="261" r:id="rId9"/>
    <p:sldId id="283" r:id="rId10"/>
    <p:sldId id="262" r:id="rId11"/>
    <p:sldId id="264" r:id="rId12"/>
    <p:sldId id="266" r:id="rId13"/>
    <p:sldId id="267" r:id="rId14"/>
    <p:sldId id="268" r:id="rId15"/>
    <p:sldId id="269" r:id="rId16"/>
    <p:sldId id="270" r:id="rId17"/>
    <p:sldId id="281" r:id="rId18"/>
    <p:sldId id="265" r:id="rId19"/>
    <p:sldId id="275" r:id="rId20"/>
    <p:sldId id="271" r:id="rId21"/>
    <p:sldId id="272" r:id="rId22"/>
    <p:sldId id="273" r:id="rId23"/>
    <p:sldId id="277" r:id="rId24"/>
    <p:sldId id="278" r:id="rId25"/>
    <p:sldId id="288" r:id="rId26"/>
    <p:sldId id="276" r:id="rId27"/>
    <p:sldId id="263" r:id="rId28"/>
    <p:sldId id="284" r:id="rId29"/>
    <p:sldId id="285" r:id="rId30"/>
    <p:sldId id="290"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9" d="100"/>
          <a:sy n="89" d="100"/>
        </p:scale>
        <p:origin x="2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1DE3-B3D9-AB01-3EDE-C8C83921D7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1C03D2-FF2A-CBC8-BF6A-61E72EFDA8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AB6CC8-CEE8-366E-9C7F-CACE8F3C17BA}"/>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AF88CB8D-41FB-67AE-2830-03015A920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A4D67-CD8B-127B-3EEB-FF87E3DF1B87}"/>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14244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99B6-6702-4AE5-6707-B25EF2EED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BAB35-1B43-4EC8-17C8-D0E5F10C3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40485-0EF0-AD96-1570-D0F53188242C}"/>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FE72297E-C3B4-168D-8BF9-7CF50D689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31DD1-CF94-E6FA-BB07-013B6B8AC3FC}"/>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350313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95C73-1A69-BD62-C3C1-1DF6AFA483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728E4-73F0-1BA4-4B28-C3259564A7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39298-6902-32E7-F239-9B265B306986}"/>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1CFF77EA-EADA-AF1D-F9BD-43C7746D3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916C7-F42B-263F-FD19-061AB1AA6152}"/>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239349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7827-8AC4-864D-5063-270859FE4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219C9-A748-5C43-8F77-3386751F2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73AA7-E539-0E6D-52DB-53C7AA014B4A}"/>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4DB0D935-ED86-7B0E-180E-1431DB968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E48CF-759D-E153-B98E-583A640F0AB9}"/>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63856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8666-4BF6-8C1B-3133-4F169EEAE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53A08-05DC-D473-CD4F-1D85EAB330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9B532-2B61-61B7-EA9D-413E685FC1C6}"/>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2EA8A67B-6988-D171-F5A6-7943531F9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B02AD-E949-8B7A-B6E7-0B07A7AA87F5}"/>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23363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8CFB-FCD6-DC37-C2B3-00BDD8C8BB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F7463-3127-8013-BB66-10C35A4F90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811EB0-16E6-3AB2-FF70-DA0EC964FF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FF2871-BCC5-413E-082E-5BEE2611C527}"/>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6" name="Footer Placeholder 5">
            <a:extLst>
              <a:ext uri="{FF2B5EF4-FFF2-40B4-BE49-F238E27FC236}">
                <a16:creationId xmlns:a16="http://schemas.microsoft.com/office/drawing/2014/main" id="{661A5B30-1890-74F1-87D4-1105BD1BF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7C3ABF-D45A-2EA0-8835-B02297E6F4B1}"/>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210688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73DA-82EB-F6CA-72BE-2A69E5A3C6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4FAD9E-063C-4271-E394-4A8601DAE8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253751-3689-257F-B9B0-594540C9F1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32D68-8E74-2AEC-7012-F51B65056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0E22D0-AD9D-D9B0-D34A-B389D11B56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6C64C-479F-1E02-9534-60B17E1E0380}"/>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8" name="Footer Placeholder 7">
            <a:extLst>
              <a:ext uri="{FF2B5EF4-FFF2-40B4-BE49-F238E27FC236}">
                <a16:creationId xmlns:a16="http://schemas.microsoft.com/office/drawing/2014/main" id="{E7D56FBE-EF21-498B-B62E-4262F6D6FD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50A35-05A4-10D7-DB44-76BEC820BBF4}"/>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2249867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9BEC-51FF-A34C-A800-F50F4C59D6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2A830-C855-2350-1F6B-43204C6F98B1}"/>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4" name="Footer Placeholder 3">
            <a:extLst>
              <a:ext uri="{FF2B5EF4-FFF2-40B4-BE49-F238E27FC236}">
                <a16:creationId xmlns:a16="http://schemas.microsoft.com/office/drawing/2014/main" id="{BEDBA6FE-70BA-EBDE-F442-612C7279D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2D66F-076B-D6A3-577C-16D7AF291DF9}"/>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91304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192EF-D7B7-861A-2583-D12F0FE9427D}"/>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3" name="Footer Placeholder 2">
            <a:extLst>
              <a:ext uri="{FF2B5EF4-FFF2-40B4-BE49-F238E27FC236}">
                <a16:creationId xmlns:a16="http://schemas.microsoft.com/office/drawing/2014/main" id="{D21A4062-2253-4723-58AE-D186C8DC92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75735B-3936-5874-046E-26DC074DC309}"/>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552292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B4C5-4F64-33DF-70F8-909716064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85D91C-48AF-65CF-C34C-CDC3A9DF1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B6DD0-ED5C-794C-9D0E-24B417BCC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99BBA8-CEC5-CEF5-8B34-40A7FB9B31A7}"/>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6" name="Footer Placeholder 5">
            <a:extLst>
              <a:ext uri="{FF2B5EF4-FFF2-40B4-BE49-F238E27FC236}">
                <a16:creationId xmlns:a16="http://schemas.microsoft.com/office/drawing/2014/main" id="{A04607B8-AD8A-554E-854B-E0387B3446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1DD7EF-7765-BF75-4696-DCD8AF298954}"/>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7738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2DEA-5392-B556-0063-31DBFD3D2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5669B3-F89A-4B47-E9B2-526D9386F2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8A687C-16EC-7B18-A02E-685222BE9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E96DE-0B8E-B646-8B9F-2C21BD7518F5}"/>
              </a:ext>
            </a:extLst>
          </p:cNvPr>
          <p:cNvSpPr>
            <a:spLocks noGrp="1"/>
          </p:cNvSpPr>
          <p:nvPr>
            <p:ph type="dt" sz="half" idx="10"/>
          </p:nvPr>
        </p:nvSpPr>
        <p:spPr/>
        <p:txBody>
          <a:bodyPr/>
          <a:lstStyle/>
          <a:p>
            <a:fld id="{E8EF4C4C-9F34-4BC7-9682-7C284540B18B}" type="datetimeFigureOut">
              <a:rPr lang="en-US" smtClean="0"/>
              <a:t>03/27/2023</a:t>
            </a:fld>
            <a:endParaRPr lang="en-US"/>
          </a:p>
        </p:txBody>
      </p:sp>
      <p:sp>
        <p:nvSpPr>
          <p:cNvPr id="6" name="Footer Placeholder 5">
            <a:extLst>
              <a:ext uri="{FF2B5EF4-FFF2-40B4-BE49-F238E27FC236}">
                <a16:creationId xmlns:a16="http://schemas.microsoft.com/office/drawing/2014/main" id="{E33ACB1A-11C2-8025-F7B1-ECEE8580B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29E78-E706-B525-B88C-CBEB32EBB2B1}"/>
              </a:ext>
            </a:extLst>
          </p:cNvPr>
          <p:cNvSpPr>
            <a:spLocks noGrp="1"/>
          </p:cNvSpPr>
          <p:nvPr>
            <p:ph type="sldNum" sz="quarter" idx="12"/>
          </p:nvPr>
        </p:nvSpPr>
        <p:spPr/>
        <p:txBody>
          <a:bodyPr/>
          <a:lstStyle/>
          <a:p>
            <a:fld id="{4A005CC8-8F77-48B9-A348-4C047510272F}" type="slidenum">
              <a:rPr lang="en-US" smtClean="0"/>
              <a:t>‹#›</a:t>
            </a:fld>
            <a:endParaRPr lang="en-US"/>
          </a:p>
        </p:txBody>
      </p:sp>
    </p:spTree>
    <p:extLst>
      <p:ext uri="{BB962C8B-B14F-4D97-AF65-F5344CB8AC3E}">
        <p14:creationId xmlns:p14="http://schemas.microsoft.com/office/powerpoint/2010/main" val="150610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A83C6-59E7-F06A-7AED-68C54797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46C5AF-0226-CD48-1774-0AD129F6A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F696E-07BD-6A46-21CA-83EB81AEF6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F4C4C-9F34-4BC7-9682-7C284540B18B}" type="datetimeFigureOut">
              <a:rPr lang="en-US" smtClean="0"/>
              <a:t>03/27/2023</a:t>
            </a:fld>
            <a:endParaRPr lang="en-US"/>
          </a:p>
        </p:txBody>
      </p:sp>
      <p:sp>
        <p:nvSpPr>
          <p:cNvPr id="5" name="Footer Placeholder 4">
            <a:extLst>
              <a:ext uri="{FF2B5EF4-FFF2-40B4-BE49-F238E27FC236}">
                <a16:creationId xmlns:a16="http://schemas.microsoft.com/office/drawing/2014/main" id="{7258D488-7338-AC3C-0352-E5354FC3C8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F8B819-0FA5-CAE1-3AD8-2AD5048D40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05CC8-8F77-48B9-A348-4C047510272F}" type="slidenum">
              <a:rPr lang="en-US" smtClean="0"/>
              <a:t>‹#›</a:t>
            </a:fld>
            <a:endParaRPr lang="en-US"/>
          </a:p>
        </p:txBody>
      </p:sp>
    </p:spTree>
    <p:extLst>
      <p:ext uri="{BB962C8B-B14F-4D97-AF65-F5344CB8AC3E}">
        <p14:creationId xmlns:p14="http://schemas.microsoft.com/office/powerpoint/2010/main" val="86071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438FF2-2C1D-B08A-C6E8-3F9A123DCA6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dark&#10;&#10;Description automatically generated">
            <a:extLst>
              <a:ext uri="{FF2B5EF4-FFF2-40B4-BE49-F238E27FC236}">
                <a16:creationId xmlns:a16="http://schemas.microsoft.com/office/drawing/2014/main" id="{ADAC4A16-9768-60C4-5A78-6E82B3C8D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0"/>
            <a:ext cx="17830800" cy="11887200"/>
          </a:xfrm>
          <a:prstGeom prst="rect">
            <a:avLst/>
          </a:prstGeom>
        </p:spPr>
      </p:pic>
      <p:sp>
        <p:nvSpPr>
          <p:cNvPr id="6" name="Google Shape;151;p31">
            <a:extLst>
              <a:ext uri="{FF2B5EF4-FFF2-40B4-BE49-F238E27FC236}">
                <a16:creationId xmlns:a16="http://schemas.microsoft.com/office/drawing/2014/main" id="{75816049-F21E-807D-DE26-934AB8FDBE56}"/>
              </a:ext>
            </a:extLst>
          </p:cNvPr>
          <p:cNvSpPr txBox="1">
            <a:spLocks noGrp="1"/>
          </p:cNvSpPr>
          <p:nvPr>
            <p:ph type="subTitle" idx="1"/>
          </p:nvPr>
        </p:nvSpPr>
        <p:spPr>
          <a:xfrm rot="-546">
            <a:off x="-51" y="3492207"/>
            <a:ext cx="12192014" cy="4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spc="600" dirty="0">
                <a:solidFill>
                  <a:schemeClr val="bg1"/>
                </a:solidFill>
              </a:rPr>
              <a:t>M.I.C.E TEAMS</a:t>
            </a:r>
          </a:p>
        </p:txBody>
      </p:sp>
      <p:sp>
        <p:nvSpPr>
          <p:cNvPr id="7" name="Google Shape;152;p31">
            <a:extLst>
              <a:ext uri="{FF2B5EF4-FFF2-40B4-BE49-F238E27FC236}">
                <a16:creationId xmlns:a16="http://schemas.microsoft.com/office/drawing/2014/main" id="{F2A341F4-4454-9F22-4007-7AD146DDE909}"/>
              </a:ext>
            </a:extLst>
          </p:cNvPr>
          <p:cNvSpPr txBox="1">
            <a:spLocks noGrp="1"/>
          </p:cNvSpPr>
          <p:nvPr>
            <p:ph type="ctrTitle"/>
          </p:nvPr>
        </p:nvSpPr>
        <p:spPr>
          <a:xfrm>
            <a:off x="0" y="983852"/>
            <a:ext cx="12192000" cy="2445148"/>
          </a:xfrm>
          <a:prstGeom prst="rect">
            <a:avLst/>
          </a:prstGeom>
        </p:spPr>
        <p:txBody>
          <a:bodyPr spcFirstLastPara="1" wrap="square" lIns="91425" tIns="91425" rIns="91425" bIns="91425" anchor="t" anchorCtr="0">
            <a:noAutofit/>
          </a:bodyPr>
          <a:lstStyle/>
          <a:p>
            <a:pPr marL="0" lvl="0" indent="0" algn="ctr" rtl="0">
              <a:lnSpc>
                <a:spcPts val="5000"/>
              </a:lnSpc>
              <a:spcBef>
                <a:spcPts val="0"/>
              </a:spcBef>
              <a:spcAft>
                <a:spcPts val="0"/>
              </a:spcAft>
              <a:buClr>
                <a:schemeClr val="dk1"/>
              </a:buClr>
              <a:buSzPts val="1100"/>
              <a:buFont typeface="Arial"/>
              <a:buNone/>
            </a:pPr>
            <a:r>
              <a:rPr lang="en-US" sz="3200" b="1" spc="300" dirty="0">
                <a:solidFill>
                  <a:schemeClr val="bg1"/>
                </a:solidFill>
                <a:latin typeface="Montserrat" pitchFamily="2" charset="0"/>
              </a:rPr>
              <a:t>PHÂN TÍCH XU HƯỚNG PHÁT HÀNH </a:t>
            </a:r>
            <a:br>
              <a:rPr lang="en-US" sz="3200" b="1" spc="300" dirty="0">
                <a:solidFill>
                  <a:schemeClr val="bg1"/>
                </a:solidFill>
                <a:latin typeface="Montserrat" pitchFamily="2" charset="0"/>
              </a:rPr>
            </a:br>
            <a:r>
              <a:rPr lang="en-US" sz="3200" b="1" spc="300" dirty="0">
                <a:solidFill>
                  <a:schemeClr val="bg1"/>
                </a:solidFill>
                <a:latin typeface="Montserrat" pitchFamily="2" charset="0"/>
              </a:rPr>
              <a:t>CHƯƠNG TRÌNH TRUYỀN HÌNH VÀ PHIM </a:t>
            </a:r>
            <a:br>
              <a:rPr lang="en-US" sz="3200" b="1" spc="300" dirty="0">
                <a:solidFill>
                  <a:schemeClr val="bg1"/>
                </a:solidFill>
                <a:latin typeface="Montserrat" pitchFamily="2" charset="0"/>
              </a:rPr>
            </a:br>
            <a:r>
              <a:rPr lang="en-US" sz="3200" b="1" spc="300" dirty="0">
                <a:solidFill>
                  <a:schemeClr val="bg1"/>
                </a:solidFill>
                <a:latin typeface="Montserrat" pitchFamily="2" charset="0"/>
              </a:rPr>
              <a:t>TRÊN NỀN TẢNG </a:t>
            </a:r>
            <a:r>
              <a:rPr lang="en-US" sz="3200" b="1" spc="300" dirty="0">
                <a:solidFill>
                  <a:srgbClr val="FF0000"/>
                </a:solidFill>
                <a:latin typeface="Montserrat" pitchFamily="2" charset="0"/>
              </a:rPr>
              <a:t>NETFLIX</a:t>
            </a:r>
          </a:p>
        </p:txBody>
      </p:sp>
      <p:cxnSp>
        <p:nvCxnSpPr>
          <p:cNvPr id="9" name="Google Shape;11;p2">
            <a:extLst>
              <a:ext uri="{FF2B5EF4-FFF2-40B4-BE49-F238E27FC236}">
                <a16:creationId xmlns:a16="http://schemas.microsoft.com/office/drawing/2014/main" id="{04ACBEA2-EF9E-64F5-409C-9FCEFEE2711F}"/>
              </a:ext>
            </a:extLst>
          </p:cNvPr>
          <p:cNvCxnSpPr/>
          <p:nvPr/>
        </p:nvCxnSpPr>
        <p:spPr>
          <a:xfrm>
            <a:off x="2989800" y="3232360"/>
            <a:ext cx="6212400" cy="0"/>
          </a:xfrm>
          <a:prstGeom prst="straightConnector1">
            <a:avLst/>
          </a:prstGeom>
          <a:ln>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43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vi" sz="2400" b="0" i="0" u="none" strike="noStrike" cap="none" dirty="0">
                <a:solidFill>
                  <a:schemeClr val="bg1"/>
                </a:solidFill>
                <a:latin typeface="Montserrat"/>
                <a:ea typeface="Montserrat"/>
                <a:cs typeface="Montserrat"/>
                <a:sym typeface="Montserrat"/>
              </a:rPr>
              <a:t>Import dữ liệu vào Python</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Kiểm</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tra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dữ</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liệu</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Dòng</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và</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cột</a:t>
            </a:r>
            <a:r>
              <a:rPr lang="en-US" sz="2400" dirty="0">
                <a:solidFill>
                  <a:schemeClr val="bg1"/>
                </a:solidFill>
                <a:latin typeface="Montserrat"/>
                <a:ea typeface="Montserrat"/>
                <a:cs typeface="Montserrat"/>
                <a:sym typeface="Montserrat"/>
              </a:rPr>
              <a:t>)</a:t>
            </a:r>
            <a:endParaRPr lang="en-US" sz="2400" dirty="0">
              <a:solidFill>
                <a:schemeClr val="bg1"/>
              </a:solidFill>
            </a:endParaRPr>
          </a:p>
        </p:txBody>
      </p:sp>
      <p:pic>
        <p:nvPicPr>
          <p:cNvPr id="3" name="Picture 2">
            <a:extLst>
              <a:ext uri="{FF2B5EF4-FFF2-40B4-BE49-F238E27FC236}">
                <a16:creationId xmlns:a16="http://schemas.microsoft.com/office/drawing/2014/main" id="{6AC8EDFD-E854-2D69-CBC5-25D68F74FC89}"/>
              </a:ext>
            </a:extLst>
          </p:cNvPr>
          <p:cNvPicPr>
            <a:picLocks noChangeAspect="1"/>
          </p:cNvPicPr>
          <p:nvPr/>
        </p:nvPicPr>
        <p:blipFill>
          <a:blip r:embed="rId3"/>
          <a:stretch>
            <a:fillRect/>
          </a:stretch>
        </p:blipFill>
        <p:spPr>
          <a:xfrm>
            <a:off x="414336" y="753937"/>
            <a:ext cx="11363325" cy="5275829"/>
          </a:xfrm>
          <a:prstGeom prst="rect">
            <a:avLst/>
          </a:prstGeom>
        </p:spPr>
      </p:pic>
    </p:spTree>
    <p:extLst>
      <p:ext uri="{BB962C8B-B14F-4D97-AF65-F5344CB8AC3E}">
        <p14:creationId xmlns:p14="http://schemas.microsoft.com/office/powerpoint/2010/main" val="3366776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err="1">
                <a:solidFill>
                  <a:schemeClr val="bg1"/>
                </a:solidFill>
                <a:latin typeface="Montserrat"/>
                <a:ea typeface="Montserrat"/>
                <a:cs typeface="Montserrat"/>
                <a:sym typeface="Montserrat"/>
              </a:rPr>
              <a:t>Kiểm</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tra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Tiêu</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đề</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của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các</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cột</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đã</a:t>
            </a:r>
            <a:r>
              <a:rPr lang="en-US" sz="2400" b="0" i="0" u="none" strike="noStrike" cap="none" dirty="0">
                <a:solidFill>
                  <a:schemeClr val="bg1"/>
                </a:solidFill>
                <a:latin typeface="Montserrat"/>
                <a:ea typeface="Montserrat"/>
                <a:cs typeface="Montserrat"/>
                <a:sym typeface="Montserrat"/>
              </a:rPr>
              <a:t> import </a:t>
            </a:r>
            <a:r>
              <a:rPr lang="en-US" sz="2400" b="0" i="0" u="none" strike="noStrike" cap="none" dirty="0" err="1">
                <a:solidFill>
                  <a:schemeClr val="bg1"/>
                </a:solidFill>
                <a:latin typeface="Montserrat"/>
                <a:ea typeface="Montserrat"/>
                <a:cs typeface="Montserrat"/>
                <a:sym typeface="Montserrat"/>
              </a:rPr>
              <a:t>vào</a:t>
            </a:r>
            <a:endParaRPr lang="en-US" sz="2400" dirty="0">
              <a:solidFill>
                <a:schemeClr val="bg1"/>
              </a:solidFill>
            </a:endParaRPr>
          </a:p>
        </p:txBody>
      </p:sp>
      <p:pic>
        <p:nvPicPr>
          <p:cNvPr id="4" name="Picture 3">
            <a:extLst>
              <a:ext uri="{FF2B5EF4-FFF2-40B4-BE49-F238E27FC236}">
                <a16:creationId xmlns:a16="http://schemas.microsoft.com/office/drawing/2014/main" id="{A30AA5ED-660B-9FBF-FA39-2390B1B191C7}"/>
              </a:ext>
            </a:extLst>
          </p:cNvPr>
          <p:cNvPicPr>
            <a:picLocks noChangeAspect="1"/>
          </p:cNvPicPr>
          <p:nvPr/>
        </p:nvPicPr>
        <p:blipFill>
          <a:blip r:embed="rId3"/>
          <a:stretch>
            <a:fillRect/>
          </a:stretch>
        </p:blipFill>
        <p:spPr>
          <a:xfrm>
            <a:off x="0" y="2481158"/>
            <a:ext cx="12192000" cy="1895684"/>
          </a:xfrm>
          <a:prstGeom prst="rect">
            <a:avLst/>
          </a:prstGeom>
        </p:spPr>
      </p:pic>
    </p:spTree>
    <p:extLst>
      <p:ext uri="{BB962C8B-B14F-4D97-AF65-F5344CB8AC3E}">
        <p14:creationId xmlns:p14="http://schemas.microsoft.com/office/powerpoint/2010/main" val="192569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err="1">
                <a:solidFill>
                  <a:schemeClr val="bg1"/>
                </a:solidFill>
                <a:latin typeface="Montserrat"/>
                <a:ea typeface="Montserrat"/>
                <a:cs typeface="Montserrat"/>
                <a:sym typeface="Montserrat"/>
              </a:rPr>
              <a:t>Kiểm</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tra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số</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dòng</a:t>
            </a:r>
            <a:r>
              <a:rPr lang="en-US" sz="2400" b="0" i="0" u="none" strike="noStrike" cap="none" dirty="0">
                <a:solidFill>
                  <a:schemeClr val="bg1"/>
                </a:solidFill>
                <a:latin typeface="Montserrat"/>
                <a:ea typeface="Montserrat"/>
                <a:cs typeface="Montserrat"/>
                <a:sym typeface="Montserrat"/>
              </a:rPr>
              <a:t> Null </a:t>
            </a:r>
            <a:r>
              <a:rPr lang="en-US" sz="2400" b="0" i="0" u="none" strike="noStrike" cap="none" dirty="0" err="1">
                <a:solidFill>
                  <a:schemeClr val="bg1"/>
                </a:solidFill>
                <a:latin typeface="Montserrat"/>
                <a:ea typeface="Montserrat"/>
                <a:cs typeface="Montserrat"/>
                <a:sym typeface="Montserrat"/>
              </a:rPr>
              <a:t>của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từng</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cột</a:t>
            </a:r>
            <a:endParaRPr lang="en-US" sz="2400" dirty="0">
              <a:solidFill>
                <a:schemeClr val="bg1"/>
              </a:solidFill>
            </a:endParaRPr>
          </a:p>
        </p:txBody>
      </p:sp>
      <p:pic>
        <p:nvPicPr>
          <p:cNvPr id="3" name="Picture 2">
            <a:extLst>
              <a:ext uri="{FF2B5EF4-FFF2-40B4-BE49-F238E27FC236}">
                <a16:creationId xmlns:a16="http://schemas.microsoft.com/office/drawing/2014/main" id="{11C353BB-5773-60CB-7393-3544DB5E4BE0}"/>
              </a:ext>
            </a:extLst>
          </p:cNvPr>
          <p:cNvPicPr>
            <a:picLocks noChangeAspect="1"/>
          </p:cNvPicPr>
          <p:nvPr/>
        </p:nvPicPr>
        <p:blipFill>
          <a:blip r:embed="rId3"/>
          <a:stretch>
            <a:fillRect/>
          </a:stretch>
        </p:blipFill>
        <p:spPr>
          <a:xfrm>
            <a:off x="0" y="1935480"/>
            <a:ext cx="12192000" cy="2987040"/>
          </a:xfrm>
          <a:prstGeom prst="rect">
            <a:avLst/>
          </a:prstGeom>
        </p:spPr>
      </p:pic>
    </p:spTree>
    <p:extLst>
      <p:ext uri="{BB962C8B-B14F-4D97-AF65-F5344CB8AC3E}">
        <p14:creationId xmlns:p14="http://schemas.microsoft.com/office/powerpoint/2010/main" val="285486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err="1">
                <a:solidFill>
                  <a:schemeClr val="bg1"/>
                </a:solidFill>
                <a:latin typeface="Montserrat"/>
                <a:ea typeface="Montserrat"/>
                <a:cs typeface="Montserrat"/>
                <a:sym typeface="Montserrat"/>
              </a:rPr>
              <a:t>Dùng</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lệnh</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để</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xóa</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các</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cột</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Đạo</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diễn</a:t>
            </a:r>
            <a:r>
              <a:rPr lang="en-US" sz="2400" dirty="0">
                <a:solidFill>
                  <a:schemeClr val="bg1"/>
                </a:solidFill>
                <a:latin typeface="Montserrat"/>
                <a:ea typeface="Montserrat"/>
                <a:cs typeface="Montserrat"/>
                <a:sym typeface="Montserrat"/>
              </a:rPr>
              <a:t>, </a:t>
            </a:r>
            <a:r>
              <a:rPr lang="en-US" sz="2400" dirty="0" err="1">
                <a:solidFill>
                  <a:schemeClr val="bg1"/>
                </a:solidFill>
                <a:latin typeface="Montserrat"/>
                <a:ea typeface="Montserrat"/>
                <a:cs typeface="Montserrat"/>
                <a:sym typeface="Montserrat"/>
              </a:rPr>
              <a:t>Diễn</a:t>
            </a:r>
            <a:r>
              <a:rPr lang="en-US" sz="2400" dirty="0">
                <a:solidFill>
                  <a:schemeClr val="bg1"/>
                </a:solidFill>
                <a:latin typeface="Montserrat"/>
                <a:ea typeface="Montserrat"/>
                <a:cs typeface="Montserrat"/>
                <a:sym typeface="Montserrat"/>
              </a:rPr>
              <a:t> </a:t>
            </a:r>
            <a:r>
              <a:rPr lang="en-US" sz="2400" dirty="0" err="1">
                <a:solidFill>
                  <a:schemeClr val="bg1"/>
                </a:solidFill>
                <a:latin typeface="Montserrat"/>
                <a:ea typeface="Montserrat"/>
                <a:cs typeface="Montserrat"/>
                <a:sym typeface="Montserrat"/>
              </a:rPr>
              <a:t>viên</a:t>
            </a:r>
            <a:r>
              <a:rPr lang="en-US" sz="2400" dirty="0">
                <a:solidFill>
                  <a:schemeClr val="bg1"/>
                </a:solidFill>
                <a:latin typeface="Montserrat"/>
                <a:ea typeface="Montserrat"/>
                <a:cs typeface="Montserrat"/>
                <a:sym typeface="Montserrat"/>
              </a:rPr>
              <a:t>) </a:t>
            </a:r>
            <a:endParaRPr lang="en-US" sz="2400" dirty="0">
              <a:solidFill>
                <a:schemeClr val="bg1"/>
              </a:solidFill>
            </a:endParaRPr>
          </a:p>
        </p:txBody>
      </p:sp>
      <p:pic>
        <p:nvPicPr>
          <p:cNvPr id="4" name="Picture 3">
            <a:extLst>
              <a:ext uri="{FF2B5EF4-FFF2-40B4-BE49-F238E27FC236}">
                <a16:creationId xmlns:a16="http://schemas.microsoft.com/office/drawing/2014/main" id="{2E9F9B52-CA39-3618-44C8-4933A7220589}"/>
              </a:ext>
            </a:extLst>
          </p:cNvPr>
          <p:cNvPicPr>
            <a:picLocks noChangeAspect="1"/>
          </p:cNvPicPr>
          <p:nvPr/>
        </p:nvPicPr>
        <p:blipFill>
          <a:blip r:embed="rId3"/>
          <a:stretch>
            <a:fillRect/>
          </a:stretch>
        </p:blipFill>
        <p:spPr>
          <a:xfrm>
            <a:off x="293465" y="705498"/>
            <a:ext cx="11605068" cy="5357299"/>
          </a:xfrm>
          <a:prstGeom prst="rect">
            <a:avLst/>
          </a:prstGeom>
        </p:spPr>
      </p:pic>
    </p:spTree>
    <p:extLst>
      <p:ext uri="{BB962C8B-B14F-4D97-AF65-F5344CB8AC3E}">
        <p14:creationId xmlns:p14="http://schemas.microsoft.com/office/powerpoint/2010/main" val="1054085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err="1">
                <a:solidFill>
                  <a:schemeClr val="bg1"/>
                </a:solidFill>
                <a:latin typeface="Montserrat"/>
                <a:ea typeface="Montserrat"/>
                <a:cs typeface="Montserrat"/>
                <a:sym typeface="Montserrat"/>
              </a:rPr>
              <a:t>Làm</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sạch</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các</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dòng</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có</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dữ</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liệu</a:t>
            </a:r>
            <a:r>
              <a:rPr lang="en-US" sz="2400" b="0" i="0" u="none" strike="noStrike" cap="none" dirty="0">
                <a:solidFill>
                  <a:schemeClr val="bg1"/>
                </a:solidFill>
                <a:latin typeface="Montserrat"/>
                <a:ea typeface="Montserrat"/>
                <a:cs typeface="Montserrat"/>
                <a:sym typeface="Montserrat"/>
              </a:rPr>
              <a:t> Null</a:t>
            </a:r>
            <a:endParaRPr lang="en-US" sz="2400" dirty="0">
              <a:solidFill>
                <a:schemeClr val="bg1"/>
              </a:solidFill>
            </a:endParaRPr>
          </a:p>
        </p:txBody>
      </p:sp>
      <p:pic>
        <p:nvPicPr>
          <p:cNvPr id="3" name="Picture 2">
            <a:extLst>
              <a:ext uri="{FF2B5EF4-FFF2-40B4-BE49-F238E27FC236}">
                <a16:creationId xmlns:a16="http://schemas.microsoft.com/office/drawing/2014/main" id="{C4FD8E58-F918-DCC5-8231-DD781D8F6326}"/>
              </a:ext>
            </a:extLst>
          </p:cNvPr>
          <p:cNvPicPr>
            <a:picLocks noChangeAspect="1"/>
          </p:cNvPicPr>
          <p:nvPr/>
        </p:nvPicPr>
        <p:blipFill>
          <a:blip r:embed="rId3"/>
          <a:stretch>
            <a:fillRect/>
          </a:stretch>
        </p:blipFill>
        <p:spPr>
          <a:xfrm>
            <a:off x="228599" y="1781328"/>
            <a:ext cx="11734800" cy="3172362"/>
          </a:xfrm>
          <a:prstGeom prst="rect">
            <a:avLst/>
          </a:prstGeom>
        </p:spPr>
      </p:pic>
    </p:spTree>
    <p:extLst>
      <p:ext uri="{BB962C8B-B14F-4D97-AF65-F5344CB8AC3E}">
        <p14:creationId xmlns:p14="http://schemas.microsoft.com/office/powerpoint/2010/main" val="233028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a:solidFill>
                  <a:schemeClr val="bg1"/>
                </a:solidFill>
                <a:latin typeface="Montserrat"/>
                <a:ea typeface="Montserrat"/>
                <a:cs typeface="Montserrat"/>
                <a:sym typeface="Montserrat"/>
              </a:rPr>
              <a:t>Convert </a:t>
            </a:r>
            <a:r>
              <a:rPr lang="en-US" sz="2400" b="0" i="0" u="none" strike="noStrike" cap="none" dirty="0" err="1">
                <a:solidFill>
                  <a:schemeClr val="bg1"/>
                </a:solidFill>
                <a:latin typeface="Montserrat"/>
                <a:ea typeface="Montserrat"/>
                <a:cs typeface="Montserrat"/>
                <a:sym typeface="Montserrat"/>
              </a:rPr>
              <a:t>dữ</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liệu</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Cột</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thời</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lường</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về</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cùng</a:t>
            </a:r>
            <a:r>
              <a:rPr lang="en-US" sz="2400" b="0" i="0" u="none" strike="noStrike" cap="none" dirty="0">
                <a:solidFill>
                  <a:schemeClr val="bg1"/>
                </a:solidFill>
                <a:latin typeface="Montserrat"/>
                <a:ea typeface="Montserrat"/>
                <a:cs typeface="Montserrat"/>
                <a:sym typeface="Montserrat"/>
              </a:rPr>
              <a:t> 1 </a:t>
            </a:r>
            <a:r>
              <a:rPr lang="en-US" sz="2400" b="0" i="0" u="none" strike="noStrike" cap="none" dirty="0" err="1">
                <a:solidFill>
                  <a:schemeClr val="bg1"/>
                </a:solidFill>
                <a:latin typeface="Montserrat"/>
                <a:ea typeface="Montserrat"/>
                <a:cs typeface="Montserrat"/>
                <a:sym typeface="Montserrat"/>
              </a:rPr>
              <a:t>đơn</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vị</a:t>
            </a:r>
            <a:r>
              <a:rPr lang="en-US" sz="2400" b="0" i="0" u="none" strike="noStrike" cap="none" dirty="0">
                <a:solidFill>
                  <a:schemeClr val="bg1"/>
                </a:solidFill>
                <a:latin typeface="Montserrat"/>
                <a:ea typeface="Montserrat"/>
                <a:cs typeface="Montserrat"/>
                <a:sym typeface="Montserrat"/>
              </a:rPr>
              <a:t> </a:t>
            </a:r>
            <a:r>
              <a:rPr lang="en-US" sz="2400" b="0" i="0" u="none" strike="noStrike" cap="none" dirty="0" err="1">
                <a:solidFill>
                  <a:schemeClr val="bg1"/>
                </a:solidFill>
                <a:latin typeface="Montserrat"/>
                <a:ea typeface="Montserrat"/>
                <a:cs typeface="Montserrat"/>
                <a:sym typeface="Montserrat"/>
              </a:rPr>
              <a:t>tính</a:t>
            </a:r>
            <a:r>
              <a:rPr lang="en-US" sz="2400" b="0" i="0" u="none" strike="noStrike" cap="none" dirty="0">
                <a:solidFill>
                  <a:schemeClr val="bg1"/>
                </a:solidFill>
                <a:latin typeface="Montserrat"/>
                <a:ea typeface="Montserrat"/>
                <a:cs typeface="Montserrat"/>
                <a:sym typeface="Montserrat"/>
              </a:rPr>
              <a:t> </a:t>
            </a:r>
            <a:endParaRPr lang="en-US" sz="2400" dirty="0">
              <a:solidFill>
                <a:schemeClr val="bg1"/>
              </a:solidFill>
            </a:endParaRPr>
          </a:p>
        </p:txBody>
      </p:sp>
      <p:pic>
        <p:nvPicPr>
          <p:cNvPr id="4" name="Picture 3">
            <a:extLst>
              <a:ext uri="{FF2B5EF4-FFF2-40B4-BE49-F238E27FC236}">
                <a16:creationId xmlns:a16="http://schemas.microsoft.com/office/drawing/2014/main" id="{F685C99B-B37B-B646-76EE-7E6B945C1ACB}"/>
              </a:ext>
            </a:extLst>
          </p:cNvPr>
          <p:cNvPicPr>
            <a:picLocks noChangeAspect="1"/>
          </p:cNvPicPr>
          <p:nvPr/>
        </p:nvPicPr>
        <p:blipFill>
          <a:blip r:embed="rId3"/>
          <a:stretch>
            <a:fillRect/>
          </a:stretch>
        </p:blipFill>
        <p:spPr>
          <a:xfrm>
            <a:off x="238124" y="1034102"/>
            <a:ext cx="11715750" cy="4715498"/>
          </a:xfrm>
          <a:prstGeom prst="rect">
            <a:avLst/>
          </a:prstGeom>
        </p:spPr>
      </p:pic>
    </p:spTree>
    <p:extLst>
      <p:ext uri="{BB962C8B-B14F-4D97-AF65-F5344CB8AC3E}">
        <p14:creationId xmlns:p14="http://schemas.microsoft.com/office/powerpoint/2010/main" val="414295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3A1D897-3989-E374-7AA4-D20E14DD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892EC0-BFCE-3ADB-E87D-066B814D8BA5}"/>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4;p4">
            <a:extLst>
              <a:ext uri="{FF2B5EF4-FFF2-40B4-BE49-F238E27FC236}">
                <a16:creationId xmlns:a16="http://schemas.microsoft.com/office/drawing/2014/main" id="{1C170BD0-DE6A-C174-6F46-2ACF30348B84}"/>
              </a:ext>
            </a:extLst>
          </p:cNvPr>
          <p:cNvSpPr txBox="1"/>
          <p:nvPr/>
        </p:nvSpPr>
        <p:spPr>
          <a:xfrm>
            <a:off x="-2" y="74298"/>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BƯỚC THỰC HIỆN</a:t>
            </a:r>
            <a:endParaRPr sz="2900" b="1" i="0" u="none" strike="noStrike" cap="none" spc="300" dirty="0">
              <a:solidFill>
                <a:schemeClr val="bg1"/>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1BE3C2E4-C994-B753-0AB5-A7F732089EEB}"/>
              </a:ext>
            </a:extLst>
          </p:cNvPr>
          <p:cNvSpPr txBox="1"/>
          <p:nvPr/>
        </p:nvSpPr>
        <p:spPr>
          <a:xfrm>
            <a:off x="0" y="6078205"/>
            <a:ext cx="12192000" cy="461665"/>
          </a:xfrm>
          <a:prstGeom prst="rect">
            <a:avLst/>
          </a:prstGeom>
          <a:noFill/>
        </p:spPr>
        <p:txBody>
          <a:bodyPr wrap="square">
            <a:spAutoFit/>
          </a:bodyPr>
          <a:lstStyle/>
          <a:p>
            <a:pPr algn="ctr"/>
            <a:r>
              <a:rPr lang="en-US" sz="2400" b="0" i="0" u="none" strike="noStrike" cap="none" dirty="0" err="1">
                <a:solidFill>
                  <a:schemeClr val="bg1"/>
                </a:solidFill>
                <a:latin typeface="Montserrat" pitchFamily="2" charset="0"/>
                <a:ea typeface="Montserrat"/>
                <a:cs typeface="Montserrat"/>
                <a:sym typeface="Montserrat"/>
              </a:rPr>
              <a:t>Chuyển</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đổi</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các</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Nước</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đa</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quốc</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gia</a:t>
            </a:r>
            <a:r>
              <a:rPr lang="en-US" sz="2400" b="0" i="0" u="none" strike="noStrike" cap="none" dirty="0">
                <a:solidFill>
                  <a:schemeClr val="bg1"/>
                </a:solidFill>
                <a:latin typeface="Montserrat" pitchFamily="2" charset="0"/>
                <a:ea typeface="Montserrat"/>
                <a:cs typeface="Montserrat"/>
                <a:sym typeface="Montserrat"/>
              </a:rPr>
              <a:t> </a:t>
            </a:r>
            <a:r>
              <a:rPr lang="en-US" sz="2400" b="0" i="0" u="none" strike="noStrike" cap="none" dirty="0" err="1">
                <a:solidFill>
                  <a:schemeClr val="bg1"/>
                </a:solidFill>
                <a:latin typeface="Montserrat" pitchFamily="2" charset="0"/>
                <a:ea typeface="Montserrat"/>
                <a:cs typeface="Montserrat"/>
                <a:sym typeface="Montserrat"/>
              </a:rPr>
              <a:t>thành</a:t>
            </a:r>
            <a:r>
              <a:rPr lang="en-US" sz="2400" b="0" i="0" u="none" strike="noStrike" cap="none" dirty="0">
                <a:solidFill>
                  <a:schemeClr val="bg1"/>
                </a:solidFill>
                <a:latin typeface="Montserrat" pitchFamily="2" charset="0"/>
                <a:ea typeface="Montserrat"/>
                <a:cs typeface="Montserrat"/>
                <a:sym typeface="Montserrat"/>
              </a:rPr>
              <a:t> </a:t>
            </a:r>
            <a:r>
              <a:rPr lang="en-US" sz="2400" b="1" dirty="0">
                <a:solidFill>
                  <a:srgbClr val="FF0000"/>
                </a:solidFill>
                <a:effectLst/>
                <a:latin typeface="Montserrat" pitchFamily="2" charset="0"/>
              </a:rPr>
              <a:t>Multinational</a:t>
            </a:r>
          </a:p>
        </p:txBody>
      </p:sp>
      <p:pic>
        <p:nvPicPr>
          <p:cNvPr id="3" name="Picture 2">
            <a:extLst>
              <a:ext uri="{FF2B5EF4-FFF2-40B4-BE49-F238E27FC236}">
                <a16:creationId xmlns:a16="http://schemas.microsoft.com/office/drawing/2014/main" id="{DE9801AE-3841-A859-161D-5CD6502A66EC}"/>
              </a:ext>
            </a:extLst>
          </p:cNvPr>
          <p:cNvPicPr>
            <a:picLocks noChangeAspect="1"/>
          </p:cNvPicPr>
          <p:nvPr/>
        </p:nvPicPr>
        <p:blipFill>
          <a:blip r:embed="rId3"/>
          <a:stretch>
            <a:fillRect/>
          </a:stretch>
        </p:blipFill>
        <p:spPr>
          <a:xfrm>
            <a:off x="1302575" y="1867634"/>
            <a:ext cx="9586849" cy="1478756"/>
          </a:xfrm>
          <a:prstGeom prst="rect">
            <a:avLst/>
          </a:prstGeom>
        </p:spPr>
      </p:pic>
    </p:spTree>
    <p:extLst>
      <p:ext uri="{BB962C8B-B14F-4D97-AF65-F5344CB8AC3E}">
        <p14:creationId xmlns:p14="http://schemas.microsoft.com/office/powerpoint/2010/main" val="333740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Become a Business Analyst with No Experience: 5 Tips">
            <a:extLst>
              <a:ext uri="{FF2B5EF4-FFF2-40B4-BE49-F238E27FC236}">
                <a16:creationId xmlns:a16="http://schemas.microsoft.com/office/drawing/2014/main" id="{2A9B99C6-4D9F-8923-B37F-FFCE932BA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3563600" cy="6857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31951CA-4F25-54C6-D7B4-AF4436ED48E7}"/>
              </a:ext>
            </a:extLst>
          </p:cNvPr>
          <p:cNvSpPr/>
          <p:nvPr/>
        </p:nvSpPr>
        <p:spPr>
          <a:xfrm>
            <a:off x="-1371600" y="1"/>
            <a:ext cx="135636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BD4E4BF-A0E7-DD2C-9E42-6EA0620C2C09}"/>
              </a:ext>
            </a:extLst>
          </p:cNvPr>
          <p:cNvSpPr txBox="1"/>
          <p:nvPr/>
        </p:nvSpPr>
        <p:spPr>
          <a:xfrm>
            <a:off x="571500" y="3136350"/>
            <a:ext cx="7708900" cy="523220"/>
          </a:xfrm>
          <a:prstGeom prst="rect">
            <a:avLst/>
          </a:prstGeom>
          <a:noFill/>
        </p:spPr>
        <p:txBody>
          <a:bodyPr wrap="square">
            <a:spAutoFit/>
          </a:bodyPr>
          <a:lstStyle/>
          <a:p>
            <a:pPr algn="ctr"/>
            <a:r>
              <a:rPr lang="en-US" sz="2800" b="1" spc="300" dirty="0">
                <a:solidFill>
                  <a:schemeClr val="bg1"/>
                </a:solidFill>
                <a:latin typeface="Montserrat" pitchFamily="2" charset="0"/>
              </a:rPr>
              <a:t>IV. CÁC VẤN ĐỀ PHÂN TÍCH</a:t>
            </a:r>
            <a:endParaRPr lang="en-US" sz="2800" dirty="0"/>
          </a:p>
        </p:txBody>
      </p:sp>
    </p:spTree>
    <p:extLst>
      <p:ext uri="{BB962C8B-B14F-4D97-AF65-F5344CB8AC3E}">
        <p14:creationId xmlns:p14="http://schemas.microsoft.com/office/powerpoint/2010/main" val="2883299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0" y="4550321"/>
            <a:ext cx="12192000" cy="1938992"/>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latin typeface="Montserrat"/>
              </a:rPr>
              <a:t>Qua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nhận</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bắt</a:t>
            </a:r>
            <a:r>
              <a:rPr lang="en-US" sz="2000" dirty="0">
                <a:solidFill>
                  <a:schemeClr val="bg1"/>
                </a:solidFill>
                <a:latin typeface="Montserrat"/>
              </a:rPr>
              <a:t> </a:t>
            </a:r>
            <a:r>
              <a:rPr lang="en-US" sz="2000" dirty="0" err="1">
                <a:solidFill>
                  <a:schemeClr val="bg1"/>
                </a:solidFill>
                <a:latin typeface="Montserrat"/>
              </a:rPr>
              <a:t>đầu</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trưởng</a:t>
            </a:r>
            <a:r>
              <a:rPr lang="en-US" sz="2000" dirty="0">
                <a:solidFill>
                  <a:schemeClr val="bg1"/>
                </a:solidFill>
                <a:latin typeface="Montserrat"/>
              </a:rPr>
              <a:t> </a:t>
            </a:r>
            <a:r>
              <a:rPr lang="en-US" sz="2000" dirty="0" err="1">
                <a:solidFill>
                  <a:schemeClr val="bg1"/>
                </a:solidFill>
                <a:latin typeface="Montserrat"/>
              </a:rPr>
              <a:t>nhanh</a:t>
            </a:r>
            <a:r>
              <a:rPr lang="en-US" sz="2000" dirty="0">
                <a:solidFill>
                  <a:schemeClr val="bg1"/>
                </a:solidFill>
                <a:latin typeface="Montserrat"/>
              </a:rPr>
              <a:t> </a:t>
            </a:r>
            <a:r>
              <a:rPr lang="en-US" sz="2000" dirty="0" err="1">
                <a:solidFill>
                  <a:schemeClr val="bg1"/>
                </a:solidFill>
                <a:latin typeface="Montserrat"/>
              </a:rPr>
              <a:t>vào</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2016. </a:t>
            </a:r>
            <a:r>
              <a:rPr lang="en-US" sz="2000" dirty="0" err="1">
                <a:solidFill>
                  <a:schemeClr val="bg1"/>
                </a:solidFill>
                <a:latin typeface="Montserrat"/>
              </a:rPr>
              <a:t>Đây</a:t>
            </a:r>
            <a:r>
              <a:rPr lang="en-US" sz="2000" dirty="0">
                <a:solidFill>
                  <a:schemeClr val="bg1"/>
                </a:solidFill>
                <a:latin typeface="Montserrat"/>
              </a:rPr>
              <a:t> </a:t>
            </a:r>
            <a:r>
              <a:rPr lang="en-US" sz="2000" dirty="0" err="1">
                <a:solidFill>
                  <a:schemeClr val="bg1"/>
                </a:solidFill>
                <a:latin typeface="Montserrat"/>
              </a:rPr>
              <a:t>là</a:t>
            </a:r>
            <a:r>
              <a:rPr lang="en-US" sz="2000" dirty="0">
                <a:solidFill>
                  <a:schemeClr val="bg1"/>
                </a:solidFill>
                <a:latin typeface="Montserrat"/>
              </a:rPr>
              <a:t> </a:t>
            </a:r>
            <a:r>
              <a:rPr lang="en-US" sz="2000" dirty="0" err="1">
                <a:solidFill>
                  <a:schemeClr val="bg1"/>
                </a:solidFill>
                <a:latin typeface="Montserrat"/>
              </a:rPr>
              <a:t>giai</a:t>
            </a:r>
            <a:r>
              <a:rPr lang="en-US" sz="2000" dirty="0">
                <a:solidFill>
                  <a:schemeClr val="bg1"/>
                </a:solidFill>
                <a:latin typeface="Montserrat"/>
              </a:rPr>
              <a:t> </a:t>
            </a:r>
            <a:r>
              <a:rPr lang="en-US" sz="2000" dirty="0" err="1">
                <a:solidFill>
                  <a:schemeClr val="bg1"/>
                </a:solidFill>
                <a:latin typeface="Montserrat"/>
              </a:rPr>
              <a:t>đoạn</a:t>
            </a:r>
            <a:r>
              <a:rPr lang="en-US" sz="2000" dirty="0">
                <a:solidFill>
                  <a:schemeClr val="bg1"/>
                </a:solidFill>
                <a:latin typeface="Montserrat"/>
              </a:rPr>
              <a:t> </a:t>
            </a:r>
            <a:r>
              <a:rPr lang="en-US" sz="2000" dirty="0" err="1">
                <a:solidFill>
                  <a:schemeClr val="bg1"/>
                </a:solidFill>
                <a:latin typeface="Montserrat"/>
              </a:rPr>
              <a:t>đánh</a:t>
            </a:r>
            <a:r>
              <a:rPr lang="en-US" sz="2000" dirty="0">
                <a:solidFill>
                  <a:schemeClr val="bg1"/>
                </a:solidFill>
                <a:latin typeface="Montserrat"/>
              </a:rPr>
              <a:t> </a:t>
            </a:r>
            <a:r>
              <a:rPr lang="en-US" sz="2000" dirty="0" err="1">
                <a:solidFill>
                  <a:schemeClr val="bg1"/>
                </a:solidFill>
                <a:latin typeface="Montserrat"/>
              </a:rPr>
              <a:t>dấu</a:t>
            </a:r>
            <a:r>
              <a:rPr lang="en-US" sz="2000" dirty="0">
                <a:solidFill>
                  <a:schemeClr val="bg1"/>
                </a:solidFill>
                <a:latin typeface="Montserrat"/>
              </a:rPr>
              <a:t> </a:t>
            </a:r>
            <a:r>
              <a:rPr lang="en-US" sz="2000" dirty="0" err="1">
                <a:solidFill>
                  <a:schemeClr val="bg1"/>
                </a:solidFill>
                <a:latin typeface="Montserrat"/>
              </a:rPr>
              <a:t>Công</a:t>
            </a:r>
            <a:r>
              <a:rPr lang="en-US" sz="2000" dirty="0">
                <a:solidFill>
                  <a:schemeClr val="bg1"/>
                </a:solidFill>
                <a:latin typeface="Montserrat"/>
              </a:rPr>
              <a:t> ty </a:t>
            </a:r>
            <a:r>
              <a:rPr lang="en-US" sz="2000" dirty="0" err="1">
                <a:solidFill>
                  <a:schemeClr val="bg1"/>
                </a:solidFill>
                <a:latin typeface="Montserrat"/>
              </a:rPr>
              <a:t>mở</a:t>
            </a:r>
            <a:r>
              <a:rPr lang="en-US" sz="2000" dirty="0">
                <a:solidFill>
                  <a:schemeClr val="bg1"/>
                </a:solidFill>
                <a:latin typeface="Montserrat"/>
              </a:rPr>
              <a:t> </a:t>
            </a:r>
            <a:r>
              <a:rPr lang="en-US" sz="2000" dirty="0" err="1">
                <a:solidFill>
                  <a:schemeClr val="bg1"/>
                </a:solidFill>
                <a:latin typeface="Montserrat"/>
              </a:rPr>
              <a:t>rộng</a:t>
            </a:r>
            <a:r>
              <a:rPr lang="en-US" sz="2000" dirty="0">
                <a:solidFill>
                  <a:schemeClr val="bg1"/>
                </a:solidFill>
                <a:latin typeface="Montserrat"/>
              </a:rPr>
              <a:t> </a:t>
            </a:r>
            <a:r>
              <a:rPr lang="en-US" sz="2000" dirty="0" err="1">
                <a:solidFill>
                  <a:schemeClr val="bg1"/>
                </a:solidFill>
                <a:latin typeface="Montserrat"/>
              </a:rPr>
              <a:t>dịch</a:t>
            </a:r>
            <a:r>
              <a:rPr lang="en-US" sz="2000" dirty="0">
                <a:solidFill>
                  <a:schemeClr val="bg1"/>
                </a:solidFill>
                <a:latin typeface="Montserrat"/>
              </a:rPr>
              <a:t> </a:t>
            </a:r>
            <a:r>
              <a:rPr lang="en-US" sz="2000" dirty="0" err="1">
                <a:solidFill>
                  <a:schemeClr val="bg1"/>
                </a:solidFill>
                <a:latin typeface="Montserrat"/>
              </a:rPr>
              <a:t>vụ</a:t>
            </a:r>
            <a:r>
              <a:rPr lang="en-US" sz="2000" dirty="0">
                <a:solidFill>
                  <a:schemeClr val="bg1"/>
                </a:solidFill>
                <a:latin typeface="Montserrat"/>
              </a:rPr>
              <a:t> </a:t>
            </a:r>
            <a:r>
              <a:rPr lang="en-US" sz="2000" dirty="0" err="1">
                <a:solidFill>
                  <a:schemeClr val="bg1"/>
                </a:solidFill>
                <a:latin typeface="Montserrat"/>
              </a:rPr>
              <a:t>truyền</a:t>
            </a:r>
            <a:r>
              <a:rPr lang="en-US" sz="2000" dirty="0">
                <a:solidFill>
                  <a:schemeClr val="bg1"/>
                </a:solidFill>
                <a:latin typeface="Montserrat"/>
              </a:rPr>
              <a:t> </a:t>
            </a:r>
            <a:r>
              <a:rPr lang="en-US" sz="2000" dirty="0" err="1">
                <a:solidFill>
                  <a:schemeClr val="bg1"/>
                </a:solidFill>
                <a:latin typeface="Montserrat"/>
              </a:rPr>
              <a:t>dữ</a:t>
            </a:r>
            <a:r>
              <a:rPr lang="en-US" sz="2000" dirty="0">
                <a:solidFill>
                  <a:schemeClr val="bg1"/>
                </a:solidFill>
                <a:latin typeface="Montserrat"/>
              </a:rPr>
              <a:t> </a:t>
            </a:r>
            <a:r>
              <a:rPr lang="en-US" sz="2000" dirty="0" err="1">
                <a:solidFill>
                  <a:schemeClr val="bg1"/>
                </a:solidFill>
                <a:latin typeface="Montserrat"/>
              </a:rPr>
              <a:t>liệu</a:t>
            </a:r>
            <a:r>
              <a:rPr lang="en-US" sz="2000" dirty="0">
                <a:solidFill>
                  <a:schemeClr val="bg1"/>
                </a:solidFill>
                <a:latin typeface="Montserrat"/>
              </a:rPr>
              <a:t> sang 130 </a:t>
            </a:r>
            <a:r>
              <a:rPr lang="en-US" sz="2000" dirty="0" err="1">
                <a:solidFill>
                  <a:schemeClr val="bg1"/>
                </a:solidFill>
                <a:latin typeface="Montserrat"/>
              </a:rPr>
              <a:t>lãnh</a:t>
            </a:r>
            <a:r>
              <a:rPr lang="en-US" sz="2000" dirty="0">
                <a:solidFill>
                  <a:schemeClr val="bg1"/>
                </a:solidFill>
                <a:latin typeface="Montserrat"/>
              </a:rPr>
              <a:t> </a:t>
            </a:r>
            <a:r>
              <a:rPr lang="en-US" sz="2000" dirty="0" err="1">
                <a:solidFill>
                  <a:schemeClr val="bg1"/>
                </a:solidFill>
                <a:latin typeface="Montserrat"/>
              </a:rPr>
              <a:t>thổ</a:t>
            </a:r>
            <a:r>
              <a:rPr lang="en-US" sz="2000" dirty="0">
                <a:solidFill>
                  <a:schemeClr val="bg1"/>
                </a:solidFill>
                <a:latin typeface="Montserrat"/>
              </a:rPr>
              <a:t> </a:t>
            </a:r>
            <a:r>
              <a:rPr lang="en-US" sz="2000" dirty="0" err="1">
                <a:solidFill>
                  <a:schemeClr val="bg1"/>
                </a:solidFill>
                <a:latin typeface="Montserrat"/>
              </a:rPr>
              <a:t>mới</a:t>
            </a:r>
            <a:r>
              <a:rPr lang="en-US" sz="2000" dirty="0">
                <a:solidFill>
                  <a:schemeClr val="bg1"/>
                </a:solidFill>
                <a:latin typeface="Montserrat"/>
              </a:rPr>
              <a:t> </a:t>
            </a:r>
            <a:r>
              <a:rPr lang="en-US" sz="2000" dirty="0" err="1">
                <a:solidFill>
                  <a:schemeClr val="bg1"/>
                </a:solidFill>
                <a:latin typeface="Montserrat"/>
              </a:rPr>
              <a:t>vào</a:t>
            </a:r>
            <a:r>
              <a:rPr lang="en-US" sz="2000" dirty="0">
                <a:solidFill>
                  <a:schemeClr val="bg1"/>
                </a:solidFill>
                <a:latin typeface="Montserrat"/>
              </a:rPr>
              <a:t> </a:t>
            </a:r>
            <a:r>
              <a:rPr lang="en-US" sz="2000" dirty="0" err="1">
                <a:solidFill>
                  <a:schemeClr val="bg1"/>
                </a:solidFill>
                <a:latin typeface="Montserrat"/>
              </a:rPr>
              <a:t>tháng</a:t>
            </a:r>
            <a:r>
              <a:rPr lang="en-US" sz="2000" dirty="0">
                <a:solidFill>
                  <a:schemeClr val="bg1"/>
                </a:solidFill>
                <a:latin typeface="Montserrat"/>
              </a:rPr>
              <a:t> 1 </a:t>
            </a:r>
            <a:r>
              <a:rPr lang="en-US" sz="2000" dirty="0" err="1">
                <a:solidFill>
                  <a:schemeClr val="bg1"/>
                </a:solidFill>
                <a:latin typeface="Montserrat"/>
              </a:rPr>
              <a:t>năm</a:t>
            </a:r>
            <a:r>
              <a:rPr lang="en-US" sz="2000" dirty="0">
                <a:solidFill>
                  <a:schemeClr val="bg1"/>
                </a:solidFill>
                <a:latin typeface="Montserrat"/>
              </a:rPr>
              <a:t> 2016 </a:t>
            </a:r>
            <a:r>
              <a:rPr lang="en-US" sz="2000" dirty="0" err="1">
                <a:solidFill>
                  <a:schemeClr val="bg1"/>
                </a:solidFill>
                <a:latin typeface="Montserrat"/>
              </a:rPr>
              <a:t>trong</a:t>
            </a:r>
            <a:r>
              <a:rPr lang="en-US" sz="2000" dirty="0">
                <a:solidFill>
                  <a:schemeClr val="bg1"/>
                </a:solidFill>
                <a:latin typeface="Montserrat"/>
              </a:rPr>
              <a:t> </a:t>
            </a:r>
            <a:r>
              <a:rPr lang="en-US" sz="2000" dirty="0" err="1">
                <a:solidFill>
                  <a:schemeClr val="bg1"/>
                </a:solidFill>
                <a:latin typeface="Montserrat"/>
              </a:rPr>
              <a:t>đó</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Việt</a:t>
            </a:r>
            <a:r>
              <a:rPr lang="en-US" sz="2000" dirty="0">
                <a:solidFill>
                  <a:schemeClr val="bg1"/>
                </a:solidFill>
                <a:latin typeface="Montserrat"/>
              </a:rPr>
              <a:t> Nam. </a:t>
            </a:r>
          </a:p>
          <a:p>
            <a:pPr marL="342900" indent="-342900" algn="just">
              <a:buFont typeface="Arial" panose="020B0604020202020204" pitchFamily="34" charset="0"/>
              <a:buChar char="•"/>
            </a:pPr>
            <a:r>
              <a:rPr lang="en-US" sz="2000" dirty="0" err="1">
                <a:solidFill>
                  <a:schemeClr val="bg1"/>
                </a:solidFill>
                <a:latin typeface="Montserrat"/>
              </a:rPr>
              <a:t>Các</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a:t>
            </a:r>
            <a:r>
              <a:rPr lang="en-US" sz="2000" dirty="0" err="1">
                <a:solidFill>
                  <a:schemeClr val="bg1"/>
                </a:solidFill>
                <a:latin typeface="Montserrat"/>
              </a:rPr>
              <a:t>đầu</a:t>
            </a:r>
            <a:r>
              <a:rPr lang="en-US" sz="2000" dirty="0">
                <a:solidFill>
                  <a:schemeClr val="bg1"/>
                </a:solidFill>
                <a:latin typeface="Montserrat"/>
              </a:rPr>
              <a:t> </a:t>
            </a:r>
            <a:r>
              <a:rPr lang="en-US" sz="2000" dirty="0" err="1">
                <a:solidFill>
                  <a:schemeClr val="bg1"/>
                </a:solidFill>
                <a:latin typeface="Montserrat"/>
              </a:rPr>
              <a:t>thì</a:t>
            </a:r>
            <a:r>
              <a:rPr lang="en-US" sz="2000" dirty="0">
                <a:solidFill>
                  <a:schemeClr val="bg1"/>
                </a:solidFill>
                <a:latin typeface="Montserrat"/>
              </a:rPr>
              <a:t> </a:t>
            </a:r>
            <a:r>
              <a:rPr lang="en-US" sz="2000" dirty="0" err="1">
                <a:solidFill>
                  <a:schemeClr val="bg1"/>
                </a:solidFill>
                <a:latin typeface="Montserrat"/>
              </a:rPr>
              <a:t>tỷ</a:t>
            </a:r>
            <a:r>
              <a:rPr lang="en-US" sz="2000" dirty="0">
                <a:solidFill>
                  <a:schemeClr val="bg1"/>
                </a:solidFill>
                <a:latin typeface="Montserrat"/>
              </a:rPr>
              <a:t> </a:t>
            </a:r>
            <a:r>
              <a:rPr lang="en-US" sz="2000" dirty="0" err="1">
                <a:solidFill>
                  <a:schemeClr val="bg1"/>
                </a:solidFill>
                <a:latin typeface="Montserrat"/>
              </a:rPr>
              <a:t>lệ</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và</a:t>
            </a:r>
            <a:r>
              <a:rPr lang="en-US" sz="2000" dirty="0">
                <a:solidFill>
                  <a:schemeClr val="bg1"/>
                </a:solidFill>
                <a:latin typeface="Montserrat"/>
              </a:rPr>
              <a:t> </a:t>
            </a:r>
            <a:r>
              <a:rPr lang="en-US" sz="2000" dirty="0" err="1">
                <a:solidFill>
                  <a:schemeClr val="bg1"/>
                </a:solidFill>
                <a:latin typeface="Montserrat"/>
              </a:rPr>
              <a:t>chương</a:t>
            </a:r>
            <a:r>
              <a:rPr lang="en-US" sz="2000" dirty="0">
                <a:solidFill>
                  <a:schemeClr val="bg1"/>
                </a:solidFill>
                <a:latin typeface="Montserrat"/>
              </a:rPr>
              <a:t> </a:t>
            </a:r>
            <a:r>
              <a:rPr lang="en-US" sz="2000" dirty="0" err="1">
                <a:solidFill>
                  <a:schemeClr val="bg1"/>
                </a:solidFill>
                <a:latin typeface="Montserrat"/>
              </a:rPr>
              <a:t>trình</a:t>
            </a:r>
            <a:r>
              <a:rPr lang="en-US" sz="2000" dirty="0">
                <a:solidFill>
                  <a:schemeClr val="bg1"/>
                </a:solidFill>
                <a:latin typeface="Montserrat"/>
              </a:rPr>
              <a:t> </a:t>
            </a:r>
            <a:r>
              <a:rPr lang="en-US" sz="2000" dirty="0" err="1">
                <a:solidFill>
                  <a:schemeClr val="bg1"/>
                </a:solidFill>
                <a:latin typeface="Montserrat"/>
              </a:rPr>
              <a:t>truyền</a:t>
            </a:r>
            <a:r>
              <a:rPr lang="en-US" sz="2000" dirty="0">
                <a:solidFill>
                  <a:schemeClr val="bg1"/>
                </a:solidFill>
                <a:latin typeface="Montserrat"/>
              </a:rPr>
              <a:t> </a:t>
            </a:r>
            <a:r>
              <a:rPr lang="en-US" sz="2000" dirty="0" err="1">
                <a:solidFill>
                  <a:schemeClr val="bg1"/>
                </a:solidFill>
                <a:latin typeface="Montserrat"/>
              </a:rPr>
              <a:t>hình</a:t>
            </a:r>
            <a:r>
              <a:rPr lang="en-US" sz="2000" dirty="0">
                <a:solidFill>
                  <a:schemeClr val="bg1"/>
                </a:solidFill>
                <a:latin typeface="Montserrat"/>
              </a:rPr>
              <a:t> </a:t>
            </a:r>
            <a:r>
              <a:rPr lang="en-US" sz="2000" dirty="0" err="1">
                <a:solidFill>
                  <a:schemeClr val="bg1"/>
                </a:solidFill>
                <a:latin typeface="Montserrat"/>
              </a:rPr>
              <a:t>trên</a:t>
            </a:r>
            <a:r>
              <a:rPr lang="en-US" sz="2000" dirty="0">
                <a:solidFill>
                  <a:schemeClr val="bg1"/>
                </a:solidFill>
                <a:latin typeface="Montserrat"/>
              </a:rPr>
              <a:t> Netflix </a:t>
            </a:r>
            <a:r>
              <a:rPr lang="en-US" sz="2000" dirty="0" err="1">
                <a:solidFill>
                  <a:schemeClr val="bg1"/>
                </a:solidFill>
                <a:latin typeface="Montserrat"/>
              </a:rPr>
              <a:t>không</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sự</a:t>
            </a:r>
            <a:r>
              <a:rPr lang="en-US" sz="2000" dirty="0">
                <a:solidFill>
                  <a:schemeClr val="bg1"/>
                </a:solidFill>
                <a:latin typeface="Montserrat"/>
              </a:rPr>
              <a:t> </a:t>
            </a:r>
            <a:r>
              <a:rPr lang="en-US" sz="2000" dirty="0" err="1">
                <a:solidFill>
                  <a:schemeClr val="bg1"/>
                </a:solidFill>
                <a:latin typeface="Montserrat"/>
              </a:rPr>
              <a:t>chênh</a:t>
            </a:r>
            <a:r>
              <a:rPr lang="en-US" sz="2000" dirty="0">
                <a:solidFill>
                  <a:schemeClr val="bg1"/>
                </a:solidFill>
                <a:latin typeface="Montserrat"/>
              </a:rPr>
              <a:t> </a:t>
            </a:r>
            <a:r>
              <a:rPr lang="en-US" sz="2000" dirty="0" err="1">
                <a:solidFill>
                  <a:schemeClr val="bg1"/>
                </a:solidFill>
                <a:latin typeface="Montserrat"/>
              </a:rPr>
              <a:t>lệch</a:t>
            </a:r>
            <a:r>
              <a:rPr lang="en-US" sz="2000" dirty="0">
                <a:solidFill>
                  <a:schemeClr val="bg1"/>
                </a:solidFill>
                <a:latin typeface="Montserrat"/>
              </a:rPr>
              <a:t> </a:t>
            </a:r>
            <a:r>
              <a:rPr lang="en-US" sz="2000" dirty="0" err="1">
                <a:solidFill>
                  <a:schemeClr val="bg1"/>
                </a:solidFill>
                <a:latin typeface="Montserrat"/>
              </a:rPr>
              <a:t>rõ</a:t>
            </a:r>
            <a:r>
              <a:rPr lang="en-US" sz="2000" dirty="0">
                <a:solidFill>
                  <a:schemeClr val="bg1"/>
                </a:solidFill>
                <a:latin typeface="Montserrat"/>
              </a:rPr>
              <a:t> </a:t>
            </a:r>
            <a:r>
              <a:rPr lang="en-US" sz="2000" dirty="0" err="1">
                <a:solidFill>
                  <a:schemeClr val="bg1"/>
                </a:solidFill>
                <a:latin typeface="Montserrat"/>
              </a:rPr>
              <a:t>rệt</a:t>
            </a:r>
            <a:r>
              <a:rPr lang="en-US" sz="2000" dirty="0">
                <a:solidFill>
                  <a:schemeClr val="bg1"/>
                </a:solidFill>
                <a:latin typeface="Montserrat"/>
              </a:rPr>
              <a:t>. </a:t>
            </a:r>
            <a:r>
              <a:rPr lang="en-US" sz="2000" dirty="0" err="1">
                <a:solidFill>
                  <a:schemeClr val="bg1"/>
                </a:solidFill>
                <a:latin typeface="Montserrat"/>
              </a:rPr>
              <a:t>Tuy</a:t>
            </a:r>
            <a:r>
              <a:rPr lang="en-US" sz="2000" dirty="0">
                <a:solidFill>
                  <a:schemeClr val="bg1"/>
                </a:solidFill>
                <a:latin typeface="Montserrat"/>
              </a:rPr>
              <a:t> </a:t>
            </a:r>
            <a:r>
              <a:rPr lang="en-US" sz="2000" dirty="0" err="1">
                <a:solidFill>
                  <a:schemeClr val="bg1"/>
                </a:solidFill>
                <a:latin typeface="Montserrat"/>
              </a:rPr>
              <a:t>nhiên</a:t>
            </a:r>
            <a:r>
              <a:rPr lang="en-US" sz="2000" dirty="0">
                <a:solidFill>
                  <a:schemeClr val="bg1"/>
                </a:solidFill>
                <a:latin typeface="Montserrat"/>
              </a:rPr>
              <a:t> </a:t>
            </a:r>
            <a:r>
              <a:rPr lang="en-US" sz="2000" dirty="0" err="1">
                <a:solidFill>
                  <a:schemeClr val="bg1"/>
                </a:solidFill>
                <a:latin typeface="Montserrat"/>
              </a:rPr>
              <a:t>từ</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2017, </a:t>
            </a:r>
            <a:r>
              <a:rPr lang="en-US" sz="2000" dirty="0" err="1">
                <a:solidFill>
                  <a:schemeClr val="bg1"/>
                </a:solidFill>
                <a:latin typeface="Montserrat"/>
              </a:rPr>
              <a:t>tỷ</a:t>
            </a:r>
            <a:r>
              <a:rPr lang="en-US" sz="2000" dirty="0">
                <a:solidFill>
                  <a:schemeClr val="bg1"/>
                </a:solidFill>
                <a:latin typeface="Montserrat"/>
              </a:rPr>
              <a:t> </a:t>
            </a:r>
            <a:r>
              <a:rPr lang="en-US" sz="2000" dirty="0" err="1">
                <a:solidFill>
                  <a:schemeClr val="bg1"/>
                </a:solidFill>
                <a:latin typeface="Montserrat"/>
              </a:rPr>
              <a:t>lệ</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đã</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sự</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trưởng</a:t>
            </a:r>
            <a:r>
              <a:rPr lang="en-US" sz="2000" dirty="0">
                <a:solidFill>
                  <a:schemeClr val="bg1"/>
                </a:solidFill>
                <a:latin typeface="Montserrat"/>
              </a:rPr>
              <a:t> </a:t>
            </a:r>
            <a:r>
              <a:rPr lang="en-US" sz="2000" dirty="0" err="1">
                <a:solidFill>
                  <a:schemeClr val="bg1"/>
                </a:solidFill>
                <a:latin typeface="Montserrat"/>
              </a:rPr>
              <a:t>vượt</a:t>
            </a:r>
            <a:r>
              <a:rPr lang="en-US" sz="2000" dirty="0">
                <a:solidFill>
                  <a:schemeClr val="bg1"/>
                </a:solidFill>
                <a:latin typeface="Montserrat"/>
              </a:rPr>
              <a:t> </a:t>
            </a:r>
            <a:r>
              <a:rPr lang="en-US" sz="2000" dirty="0" err="1">
                <a:solidFill>
                  <a:schemeClr val="bg1"/>
                </a:solidFill>
                <a:latin typeface="Montserrat"/>
              </a:rPr>
              <a:t>bật</a:t>
            </a:r>
            <a:r>
              <a:rPr lang="en-US" sz="2000" dirty="0">
                <a:solidFill>
                  <a:schemeClr val="bg1"/>
                </a:solidFill>
                <a:latin typeface="Montserrat"/>
              </a:rPr>
              <a:t> </a:t>
            </a:r>
            <a:r>
              <a:rPr lang="en-US" sz="2000" dirty="0" err="1">
                <a:solidFill>
                  <a:schemeClr val="bg1"/>
                </a:solidFill>
                <a:latin typeface="Montserrat"/>
              </a:rPr>
              <a:t>và</a:t>
            </a:r>
            <a:r>
              <a:rPr lang="en-US" sz="2000" dirty="0">
                <a:solidFill>
                  <a:schemeClr val="bg1"/>
                </a:solidFill>
                <a:latin typeface="Montserrat"/>
              </a:rPr>
              <a:t> </a:t>
            </a:r>
            <a:r>
              <a:rPr lang="en-US" sz="2000" dirty="0" err="1">
                <a:solidFill>
                  <a:schemeClr val="bg1"/>
                </a:solidFill>
                <a:latin typeface="Montserrat"/>
              </a:rPr>
              <a:t>chiếm</a:t>
            </a:r>
            <a:r>
              <a:rPr lang="en-US" sz="2000" dirty="0">
                <a:solidFill>
                  <a:schemeClr val="bg1"/>
                </a:solidFill>
                <a:latin typeface="Montserrat"/>
              </a:rPr>
              <a:t> </a:t>
            </a:r>
            <a:r>
              <a:rPr lang="en-US" sz="2000" dirty="0" err="1">
                <a:solidFill>
                  <a:schemeClr val="bg1"/>
                </a:solidFill>
                <a:latin typeface="Montserrat"/>
              </a:rPr>
              <a:t>tỷ</a:t>
            </a:r>
            <a:r>
              <a:rPr lang="en-US" sz="2000" dirty="0">
                <a:solidFill>
                  <a:schemeClr val="bg1"/>
                </a:solidFill>
                <a:latin typeface="Montserrat"/>
              </a:rPr>
              <a:t> </a:t>
            </a:r>
            <a:r>
              <a:rPr lang="en-US" sz="2000" dirty="0" err="1">
                <a:solidFill>
                  <a:schemeClr val="bg1"/>
                </a:solidFill>
                <a:latin typeface="Montserrat"/>
              </a:rPr>
              <a:t>lệ</a:t>
            </a:r>
            <a:r>
              <a:rPr lang="en-US" sz="2000" dirty="0">
                <a:solidFill>
                  <a:schemeClr val="bg1"/>
                </a:solidFill>
                <a:latin typeface="Montserrat"/>
              </a:rPr>
              <a:t> </a:t>
            </a:r>
            <a:r>
              <a:rPr lang="en-US" sz="2000" dirty="0" err="1">
                <a:solidFill>
                  <a:schemeClr val="bg1"/>
                </a:solidFill>
                <a:latin typeface="Montserrat"/>
              </a:rPr>
              <a:t>lớn</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được</a:t>
            </a:r>
            <a:r>
              <a:rPr lang="en-US" sz="2000" dirty="0">
                <a:solidFill>
                  <a:schemeClr val="bg1"/>
                </a:solidFill>
                <a:latin typeface="Montserrat"/>
              </a:rPr>
              <a:t> </a:t>
            </a:r>
            <a:r>
              <a:rPr lang="en-US" sz="2000" dirty="0" err="1">
                <a:solidFill>
                  <a:schemeClr val="bg1"/>
                </a:solidFill>
                <a:latin typeface="Montserrat"/>
              </a:rPr>
              <a:t>sản</a:t>
            </a:r>
            <a:r>
              <a:rPr lang="en-US" sz="2000" dirty="0">
                <a:solidFill>
                  <a:schemeClr val="bg1"/>
                </a:solidFill>
                <a:latin typeface="Montserrat"/>
              </a:rPr>
              <a:t> </a:t>
            </a:r>
            <a:r>
              <a:rPr lang="en-US" sz="2000" dirty="0" err="1">
                <a:solidFill>
                  <a:schemeClr val="bg1"/>
                </a:solidFill>
                <a:latin typeface="Montserrat"/>
              </a:rPr>
              <a:t>xuất</a:t>
            </a:r>
            <a:r>
              <a:rPr lang="en-US" sz="2000" dirty="0">
                <a:solidFill>
                  <a:schemeClr val="bg1"/>
                </a:solidFill>
                <a:latin typeface="Montserrat"/>
              </a:rPr>
              <a:t> </a:t>
            </a:r>
            <a:r>
              <a:rPr lang="en-US" sz="2000" dirty="0" err="1">
                <a:solidFill>
                  <a:schemeClr val="bg1"/>
                </a:solidFill>
                <a:latin typeface="Montserrat"/>
              </a:rPr>
              <a:t>và</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a:t>
            </a:r>
            <a:r>
              <a:rPr lang="en-US" sz="2000" dirty="0" err="1">
                <a:solidFill>
                  <a:schemeClr val="bg1"/>
                </a:solidFill>
                <a:latin typeface="Montserrat"/>
              </a:rPr>
              <a:t>hành</a:t>
            </a:r>
            <a:r>
              <a:rPr lang="en-US" sz="2000" dirty="0">
                <a:solidFill>
                  <a:schemeClr val="bg1"/>
                </a:solidFill>
                <a:latin typeface="Montserrat"/>
              </a:rPr>
              <a:t> </a:t>
            </a:r>
            <a:r>
              <a:rPr lang="en-US" sz="2000" dirty="0" err="1">
                <a:solidFill>
                  <a:schemeClr val="bg1"/>
                </a:solidFill>
                <a:latin typeface="Montserrat"/>
              </a:rPr>
              <a:t>trên</a:t>
            </a:r>
            <a:r>
              <a:rPr lang="en-US" sz="2000" dirty="0">
                <a:solidFill>
                  <a:schemeClr val="bg1"/>
                </a:solidFill>
                <a:latin typeface="Montserrat"/>
              </a:rPr>
              <a:t> Netflix. </a:t>
            </a:r>
          </a:p>
        </p:txBody>
      </p:sp>
      <p:pic>
        <p:nvPicPr>
          <p:cNvPr id="15" name="Picture 14">
            <a:extLst>
              <a:ext uri="{FF2B5EF4-FFF2-40B4-BE49-F238E27FC236}">
                <a16:creationId xmlns:a16="http://schemas.microsoft.com/office/drawing/2014/main" id="{80BEC5F9-C870-77CC-3869-BE57872166AA}"/>
              </a:ext>
            </a:extLst>
          </p:cNvPr>
          <p:cNvPicPr>
            <a:picLocks noChangeAspect="1"/>
          </p:cNvPicPr>
          <p:nvPr/>
        </p:nvPicPr>
        <p:blipFill>
          <a:blip r:embed="rId3"/>
          <a:stretch>
            <a:fillRect/>
          </a:stretch>
        </p:blipFill>
        <p:spPr>
          <a:xfrm>
            <a:off x="2285413" y="655770"/>
            <a:ext cx="7625503" cy="3802475"/>
          </a:xfrm>
          <a:prstGeom prst="rect">
            <a:avLst/>
          </a:prstGeom>
        </p:spPr>
      </p:pic>
    </p:spTree>
    <p:extLst>
      <p:ext uri="{BB962C8B-B14F-4D97-AF65-F5344CB8AC3E}">
        <p14:creationId xmlns:p14="http://schemas.microsoft.com/office/powerpoint/2010/main" val="40204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4330" y="4483646"/>
            <a:ext cx="12192000"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latin typeface="Montserrat"/>
              </a:rPr>
              <a:t>Qua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nhận</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a:t>
            </a:r>
            <a:r>
              <a:rPr lang="en-US" sz="2000" dirty="0" err="1">
                <a:solidFill>
                  <a:schemeClr val="bg1"/>
                </a:solidFill>
                <a:latin typeface="Montserrat"/>
              </a:rPr>
              <a:t>hành</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trưởng</a:t>
            </a:r>
            <a:r>
              <a:rPr lang="en-US" sz="2000" dirty="0">
                <a:solidFill>
                  <a:schemeClr val="bg1"/>
                </a:solidFill>
                <a:latin typeface="Montserrat"/>
              </a:rPr>
              <a:t> </a:t>
            </a:r>
            <a:r>
              <a:rPr lang="en-US" sz="2000" dirty="0" err="1">
                <a:solidFill>
                  <a:schemeClr val="bg1"/>
                </a:solidFill>
                <a:latin typeface="Montserrat"/>
              </a:rPr>
              <a:t>nhanh</a:t>
            </a:r>
            <a:r>
              <a:rPr lang="en-US" sz="2000" dirty="0">
                <a:solidFill>
                  <a:schemeClr val="bg1"/>
                </a:solidFill>
                <a:latin typeface="Montserrat"/>
              </a:rPr>
              <a:t> </a:t>
            </a:r>
            <a:r>
              <a:rPr lang="en-US" sz="2000" dirty="0" err="1">
                <a:solidFill>
                  <a:schemeClr val="bg1"/>
                </a:solidFill>
                <a:latin typeface="Montserrat"/>
              </a:rPr>
              <a:t>từ</a:t>
            </a:r>
            <a:r>
              <a:rPr lang="en-US" sz="2000" dirty="0">
                <a:solidFill>
                  <a:schemeClr val="bg1"/>
                </a:solidFill>
                <a:latin typeface="Montserrat"/>
              </a:rPr>
              <a:t> </a:t>
            </a:r>
            <a:r>
              <a:rPr lang="en-US" sz="2000" dirty="0" err="1">
                <a:solidFill>
                  <a:schemeClr val="bg1"/>
                </a:solidFill>
                <a:latin typeface="Montserrat"/>
              </a:rPr>
              <a:t>những</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2000. </a:t>
            </a:r>
            <a:r>
              <a:rPr lang="en-US" sz="2000" dirty="0" err="1">
                <a:solidFill>
                  <a:schemeClr val="bg1"/>
                </a:solidFill>
                <a:latin typeface="Montserrat"/>
              </a:rPr>
              <a:t>Từ</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2000 </a:t>
            </a:r>
            <a:r>
              <a:rPr lang="en-US" sz="2000" dirty="0" err="1">
                <a:solidFill>
                  <a:schemeClr val="bg1"/>
                </a:solidFill>
                <a:latin typeface="Montserrat"/>
              </a:rPr>
              <a:t>đến</a:t>
            </a:r>
            <a:r>
              <a:rPr lang="en-US" sz="2000" dirty="0">
                <a:solidFill>
                  <a:schemeClr val="bg1"/>
                </a:solidFill>
                <a:latin typeface="Montserrat"/>
              </a:rPr>
              <a:t> 2020,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sự</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trưởng</a:t>
            </a:r>
            <a:r>
              <a:rPr lang="en-US" sz="2000" dirty="0">
                <a:solidFill>
                  <a:schemeClr val="bg1"/>
                </a:solidFill>
                <a:latin typeface="Montserrat"/>
              </a:rPr>
              <a:t> </a:t>
            </a:r>
            <a:r>
              <a:rPr lang="en-US" sz="2000" dirty="0" err="1">
                <a:solidFill>
                  <a:schemeClr val="bg1"/>
                </a:solidFill>
                <a:latin typeface="Montserrat"/>
              </a:rPr>
              <a:t>theo</a:t>
            </a:r>
            <a:r>
              <a:rPr lang="en-US" sz="2000" dirty="0">
                <a:solidFill>
                  <a:schemeClr val="bg1"/>
                </a:solidFill>
                <a:latin typeface="Montserrat"/>
              </a:rPr>
              <a:t> </a:t>
            </a:r>
            <a:r>
              <a:rPr lang="en-US" sz="2000" dirty="0" err="1">
                <a:solidFill>
                  <a:schemeClr val="bg1"/>
                </a:solidFill>
                <a:latin typeface="Montserrat"/>
              </a:rPr>
              <a:t>cấp</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nhân</a:t>
            </a:r>
            <a:r>
              <a:rPr lang="en-US" sz="2000" dirty="0">
                <a:solidFill>
                  <a:schemeClr val="bg1"/>
                </a:solidFill>
                <a:latin typeface="Montserrat"/>
              </a:rPr>
              <a:t>, </a:t>
            </a:r>
            <a:r>
              <a:rPr lang="en-US" sz="2000" dirty="0" err="1">
                <a:solidFill>
                  <a:schemeClr val="bg1"/>
                </a:solidFill>
                <a:latin typeface="Montserrat"/>
              </a:rPr>
              <a:t>điều</a:t>
            </a:r>
            <a:r>
              <a:rPr lang="en-US" sz="2000" dirty="0">
                <a:solidFill>
                  <a:schemeClr val="bg1"/>
                </a:solidFill>
                <a:latin typeface="Montserrat"/>
              </a:rPr>
              <a:t> </a:t>
            </a:r>
            <a:r>
              <a:rPr lang="en-US" sz="2000" dirty="0" err="1">
                <a:solidFill>
                  <a:schemeClr val="bg1"/>
                </a:solidFill>
                <a:latin typeface="Montserrat"/>
              </a:rPr>
              <a:t>này</a:t>
            </a:r>
            <a:r>
              <a:rPr lang="en-US" sz="2000" dirty="0">
                <a:solidFill>
                  <a:schemeClr val="bg1"/>
                </a:solidFill>
                <a:latin typeface="Montserrat"/>
              </a:rPr>
              <a:t> </a:t>
            </a:r>
            <a:r>
              <a:rPr lang="en-US" sz="2000" dirty="0" err="1">
                <a:solidFill>
                  <a:schemeClr val="bg1"/>
                </a:solidFill>
                <a:latin typeface="Montserrat"/>
              </a:rPr>
              <a:t>cho</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giới</a:t>
            </a:r>
            <a:r>
              <a:rPr lang="en-US" sz="2000" dirty="0">
                <a:solidFill>
                  <a:schemeClr val="bg1"/>
                </a:solidFill>
                <a:latin typeface="Montserrat"/>
              </a:rPr>
              <a:t> </a:t>
            </a:r>
            <a:r>
              <a:rPr lang="en-US" sz="2000" dirty="0" err="1">
                <a:solidFill>
                  <a:schemeClr val="bg1"/>
                </a:solidFill>
                <a:latin typeface="Montserrat"/>
              </a:rPr>
              <a:t>thiệu</a:t>
            </a:r>
            <a:r>
              <a:rPr lang="en-US" sz="2000" dirty="0">
                <a:solidFill>
                  <a:schemeClr val="bg1"/>
                </a:solidFill>
                <a:latin typeface="Montserrat"/>
              </a:rPr>
              <a:t> </a:t>
            </a:r>
            <a:r>
              <a:rPr lang="en-US" sz="2000" dirty="0" err="1">
                <a:solidFill>
                  <a:schemeClr val="bg1"/>
                </a:solidFill>
                <a:latin typeface="Montserrat"/>
              </a:rPr>
              <a:t>trên</a:t>
            </a:r>
            <a:r>
              <a:rPr lang="en-US" sz="2000" dirty="0">
                <a:solidFill>
                  <a:schemeClr val="bg1"/>
                </a:solidFill>
                <a:latin typeface="Montserrat"/>
              </a:rPr>
              <a:t> </a:t>
            </a:r>
            <a:r>
              <a:rPr lang="en-US" sz="2000" dirty="0" err="1">
                <a:solidFill>
                  <a:schemeClr val="bg1"/>
                </a:solidFill>
                <a:latin typeface="Montserrat"/>
              </a:rPr>
              <a:t>nền</a:t>
            </a:r>
            <a:r>
              <a:rPr lang="en-US" sz="2000" dirty="0">
                <a:solidFill>
                  <a:schemeClr val="bg1"/>
                </a:solidFill>
                <a:latin typeface="Montserrat"/>
              </a:rPr>
              <a:t> </a:t>
            </a:r>
            <a:r>
              <a:rPr lang="en-US" sz="2000" dirty="0" err="1">
                <a:solidFill>
                  <a:schemeClr val="bg1"/>
                </a:solidFill>
                <a:latin typeface="Montserrat"/>
              </a:rPr>
              <a:t>tảng</a:t>
            </a:r>
            <a:r>
              <a:rPr lang="en-US" sz="2000" dirty="0">
                <a:solidFill>
                  <a:schemeClr val="bg1"/>
                </a:solidFill>
                <a:latin typeface="Montserrat"/>
              </a:rPr>
              <a:t> </a:t>
            </a:r>
            <a:r>
              <a:rPr lang="en-US" sz="2000" dirty="0" err="1">
                <a:solidFill>
                  <a:schemeClr val="bg1"/>
                </a:solidFill>
                <a:latin typeface="Montserrat"/>
              </a:rPr>
              <a:t>bắt</a:t>
            </a:r>
            <a:r>
              <a:rPr lang="en-US" sz="2000" dirty="0">
                <a:solidFill>
                  <a:schemeClr val="bg1"/>
                </a:solidFill>
                <a:latin typeface="Montserrat"/>
              </a:rPr>
              <a:t> </a:t>
            </a:r>
            <a:r>
              <a:rPr lang="en-US" sz="2000" dirty="0" err="1">
                <a:solidFill>
                  <a:schemeClr val="bg1"/>
                </a:solidFill>
                <a:latin typeface="Montserrat"/>
              </a:rPr>
              <a:t>đầu</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cao</a:t>
            </a:r>
            <a:r>
              <a:rPr lang="en-US" sz="2000" dirty="0">
                <a:solidFill>
                  <a:schemeClr val="bg1"/>
                </a:solidFill>
                <a:latin typeface="Montserrat"/>
              </a:rPr>
              <a:t> </a:t>
            </a:r>
            <a:r>
              <a:rPr lang="en-US" sz="2000" dirty="0" err="1">
                <a:solidFill>
                  <a:schemeClr val="bg1"/>
                </a:solidFill>
                <a:latin typeface="Montserrat"/>
              </a:rPr>
              <a:t>hơn</a:t>
            </a:r>
            <a:r>
              <a:rPr lang="en-US" sz="2000" dirty="0">
                <a:solidFill>
                  <a:schemeClr val="bg1"/>
                </a:solidFill>
                <a:latin typeface="Montserrat"/>
              </a:rPr>
              <a:t>.</a:t>
            </a:r>
            <a:r>
              <a:rPr lang="vi-VN" sz="2000" dirty="0">
                <a:solidFill>
                  <a:schemeClr val="bg1"/>
                </a:solidFill>
                <a:latin typeface="Montserrat"/>
              </a:rPr>
              <a:t> </a:t>
            </a:r>
            <a:endParaRPr lang="en-US" sz="2000" dirty="0">
              <a:solidFill>
                <a:schemeClr val="bg1"/>
              </a:solidFill>
              <a:latin typeface="Montserrat"/>
            </a:endParaRPr>
          </a:p>
          <a:p>
            <a:pPr marL="342900" indent="-342900" algn="just">
              <a:buFont typeface="Arial" panose="020B0604020202020204" pitchFamily="34" charset="0"/>
              <a:buChar char="•"/>
            </a:pPr>
            <a:r>
              <a:rPr lang="vi-VN" sz="2000" dirty="0">
                <a:solidFill>
                  <a:schemeClr val="bg1"/>
                </a:solidFill>
                <a:latin typeface="Montserrat"/>
              </a:rPr>
              <a:t>Biểu đồ trên cho biết số lượng phim được phát hành trong khung thời gian cụ thể. Từ năm 2010 đến năm 2020, số lượng bản phát hành trên nền tảng này tăng cao. Vì lý do này, từ phần còn lại của quá trình phân tích dữ liệu, nhóm sẽ phân tích khung thời gian từ năm 2008 đến năm 202</a:t>
            </a:r>
            <a:r>
              <a:rPr lang="en-US" sz="2000" dirty="0">
                <a:solidFill>
                  <a:schemeClr val="bg1"/>
                </a:solidFill>
                <a:latin typeface="Montserrat"/>
              </a:rPr>
              <a:t>1</a:t>
            </a:r>
            <a:r>
              <a:rPr lang="vi-VN" sz="2000" dirty="0">
                <a:solidFill>
                  <a:schemeClr val="bg1"/>
                </a:solidFill>
                <a:latin typeface="Montserrat"/>
              </a:rPr>
              <a:t> để hiểu xu hướng phát hành chung trên nền tảng.</a:t>
            </a:r>
            <a:endParaRPr lang="en-US" sz="2000" dirty="0">
              <a:solidFill>
                <a:schemeClr val="bg1"/>
              </a:solidFill>
              <a:latin typeface="Montserrat"/>
            </a:endParaRPr>
          </a:p>
        </p:txBody>
      </p:sp>
      <p:pic>
        <p:nvPicPr>
          <p:cNvPr id="3" name="Picture 2">
            <a:extLst>
              <a:ext uri="{FF2B5EF4-FFF2-40B4-BE49-F238E27FC236}">
                <a16:creationId xmlns:a16="http://schemas.microsoft.com/office/drawing/2014/main" id="{7D8E7658-5766-AD30-0069-DE9CF2EAC470}"/>
              </a:ext>
            </a:extLst>
          </p:cNvPr>
          <p:cNvPicPr>
            <a:picLocks noChangeAspect="1"/>
          </p:cNvPicPr>
          <p:nvPr/>
        </p:nvPicPr>
        <p:blipFill>
          <a:blip r:embed="rId3"/>
          <a:stretch>
            <a:fillRect/>
          </a:stretch>
        </p:blipFill>
        <p:spPr>
          <a:xfrm>
            <a:off x="3090800" y="749186"/>
            <a:ext cx="6001740" cy="3506859"/>
          </a:xfrm>
          <a:prstGeom prst="rect">
            <a:avLst/>
          </a:prstGeom>
        </p:spPr>
      </p:pic>
    </p:spTree>
    <p:extLst>
      <p:ext uri="{BB962C8B-B14F-4D97-AF65-F5344CB8AC3E}">
        <p14:creationId xmlns:p14="http://schemas.microsoft.com/office/powerpoint/2010/main" val="204430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in&#10;&#10;Description automatically generated">
            <a:extLst>
              <a:ext uri="{FF2B5EF4-FFF2-40B4-BE49-F238E27FC236}">
                <a16:creationId xmlns:a16="http://schemas.microsoft.com/office/drawing/2014/main" id="{AB70D228-43A5-71AA-3F20-6A1D1D0B1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6" name="TextBox 5">
            <a:extLst>
              <a:ext uri="{FF2B5EF4-FFF2-40B4-BE49-F238E27FC236}">
                <a16:creationId xmlns:a16="http://schemas.microsoft.com/office/drawing/2014/main" id="{514F61D6-2CFA-0136-BFE5-22CE30B9CA66}"/>
              </a:ext>
            </a:extLst>
          </p:cNvPr>
          <p:cNvSpPr txBox="1"/>
          <p:nvPr/>
        </p:nvSpPr>
        <p:spPr>
          <a:xfrm>
            <a:off x="1" y="3167390"/>
            <a:ext cx="12192000" cy="2550955"/>
          </a:xfrm>
          <a:prstGeom prst="rect">
            <a:avLst/>
          </a:prstGeom>
          <a:noFill/>
        </p:spPr>
        <p:txBody>
          <a:bodyPr wrap="square">
            <a:spAutoFit/>
          </a:bodyPr>
          <a:lstStyle/>
          <a:p>
            <a:pPr marL="0" lvl="8" algn="ctr">
              <a:lnSpc>
                <a:spcPct val="200000"/>
              </a:lnSpc>
            </a:pPr>
            <a:r>
              <a:rPr lang="en-US" sz="2800" b="1" spc="300" dirty="0">
                <a:solidFill>
                  <a:schemeClr val="bg1"/>
                </a:solidFill>
                <a:latin typeface="Montserrat" pitchFamily="2" charset="0"/>
              </a:rPr>
              <a:t>PHAN THÀNH VINH</a:t>
            </a:r>
          </a:p>
          <a:p>
            <a:pPr marL="0" lvl="8" algn="ctr">
              <a:lnSpc>
                <a:spcPct val="200000"/>
              </a:lnSpc>
            </a:pPr>
            <a:r>
              <a:rPr lang="en-US" sz="2800" b="1" spc="300" dirty="0">
                <a:solidFill>
                  <a:schemeClr val="bg1"/>
                </a:solidFill>
                <a:latin typeface="Montserrat" pitchFamily="2" charset="0"/>
              </a:rPr>
              <a:t>LÂM HÙNG THÁI</a:t>
            </a:r>
          </a:p>
          <a:p>
            <a:pPr marL="0" lvl="8" algn="ctr">
              <a:lnSpc>
                <a:spcPct val="200000"/>
              </a:lnSpc>
            </a:pPr>
            <a:r>
              <a:rPr lang="en-US" sz="2800" b="1" spc="300" dirty="0">
                <a:solidFill>
                  <a:schemeClr val="bg1"/>
                </a:solidFill>
                <a:latin typeface="Montserrat" pitchFamily="2" charset="0"/>
              </a:rPr>
              <a:t>NGUYỄN THỊ MỸ AN</a:t>
            </a:r>
          </a:p>
        </p:txBody>
      </p:sp>
    </p:spTree>
    <p:extLst>
      <p:ext uri="{BB962C8B-B14F-4D97-AF65-F5344CB8AC3E}">
        <p14:creationId xmlns:p14="http://schemas.microsoft.com/office/powerpoint/2010/main" val="72479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0" y="4829454"/>
            <a:ext cx="12192000" cy="188692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bg1"/>
                </a:solidFill>
                <a:latin typeface="Montserrat"/>
              </a:rPr>
              <a:t>Qua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nhận</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được</a:t>
            </a:r>
            <a:r>
              <a:rPr lang="en-US" sz="2000" dirty="0">
                <a:solidFill>
                  <a:schemeClr val="bg1"/>
                </a:solidFill>
                <a:latin typeface="Montserrat"/>
              </a:rPr>
              <a:t> </a:t>
            </a:r>
            <a:r>
              <a:rPr lang="en-US" sz="2000" dirty="0" err="1">
                <a:solidFill>
                  <a:schemeClr val="bg1"/>
                </a:solidFill>
                <a:latin typeface="Montserrat"/>
              </a:rPr>
              <a:t>cập</a:t>
            </a:r>
            <a:r>
              <a:rPr lang="en-US" sz="2000" dirty="0">
                <a:solidFill>
                  <a:schemeClr val="bg1"/>
                </a:solidFill>
                <a:latin typeface="Montserrat"/>
              </a:rPr>
              <a:t> </a:t>
            </a:r>
            <a:r>
              <a:rPr lang="en-US" sz="2000" dirty="0" err="1">
                <a:solidFill>
                  <a:schemeClr val="bg1"/>
                </a:solidFill>
                <a:latin typeface="Montserrat"/>
              </a:rPr>
              <a:t>nhật</a:t>
            </a:r>
            <a:r>
              <a:rPr lang="en-US" sz="2000" dirty="0">
                <a:solidFill>
                  <a:schemeClr val="bg1"/>
                </a:solidFill>
                <a:latin typeface="Montserrat"/>
              </a:rPr>
              <a:t> </a:t>
            </a:r>
            <a:r>
              <a:rPr lang="en-US" sz="2000" dirty="0" err="1">
                <a:solidFill>
                  <a:schemeClr val="bg1"/>
                </a:solidFill>
                <a:latin typeface="Montserrat"/>
              </a:rPr>
              <a:t>trên</a:t>
            </a:r>
            <a:r>
              <a:rPr lang="en-US" sz="2000" dirty="0">
                <a:solidFill>
                  <a:schemeClr val="bg1"/>
                </a:solidFill>
                <a:latin typeface="Montserrat"/>
              </a:rPr>
              <a:t> </a:t>
            </a:r>
            <a:r>
              <a:rPr lang="en-US" sz="2000" dirty="0" err="1">
                <a:solidFill>
                  <a:schemeClr val="bg1"/>
                </a:solidFill>
                <a:latin typeface="Montserrat"/>
              </a:rPr>
              <a:t>nền</a:t>
            </a:r>
            <a:r>
              <a:rPr lang="en-US" sz="2000" dirty="0">
                <a:solidFill>
                  <a:schemeClr val="bg1"/>
                </a:solidFill>
                <a:latin typeface="Montserrat"/>
              </a:rPr>
              <a:t> </a:t>
            </a:r>
            <a:r>
              <a:rPr lang="en-US" sz="2000" dirty="0" err="1">
                <a:solidFill>
                  <a:schemeClr val="bg1"/>
                </a:solidFill>
                <a:latin typeface="Montserrat"/>
              </a:rPr>
              <a:t>tảng</a:t>
            </a:r>
            <a:r>
              <a:rPr lang="en-US" sz="2000" dirty="0">
                <a:solidFill>
                  <a:schemeClr val="bg1"/>
                </a:solidFill>
                <a:latin typeface="Montserrat"/>
              </a:rPr>
              <a:t> Netflix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nhanh</a:t>
            </a:r>
            <a:r>
              <a:rPr lang="en-US" sz="2000" dirty="0">
                <a:solidFill>
                  <a:schemeClr val="bg1"/>
                </a:solidFill>
                <a:latin typeface="Montserrat"/>
              </a:rPr>
              <a:t> </a:t>
            </a:r>
            <a:r>
              <a:rPr lang="en-US" sz="2000" dirty="0" err="1">
                <a:solidFill>
                  <a:schemeClr val="bg1"/>
                </a:solidFill>
                <a:latin typeface="Montserrat"/>
              </a:rPr>
              <a:t>trong</a:t>
            </a:r>
            <a:r>
              <a:rPr lang="en-US" sz="2000" dirty="0">
                <a:solidFill>
                  <a:schemeClr val="bg1"/>
                </a:solidFill>
                <a:latin typeface="Montserrat"/>
              </a:rPr>
              <a:t> </a:t>
            </a:r>
            <a:r>
              <a:rPr lang="en-US" sz="2000" dirty="0" err="1">
                <a:solidFill>
                  <a:schemeClr val="bg1"/>
                </a:solidFill>
                <a:latin typeface="Montserrat"/>
              </a:rPr>
              <a:t>giai</a:t>
            </a:r>
            <a:r>
              <a:rPr lang="en-US" sz="2000" dirty="0">
                <a:solidFill>
                  <a:schemeClr val="bg1"/>
                </a:solidFill>
                <a:latin typeface="Montserrat"/>
              </a:rPr>
              <a:t> </a:t>
            </a:r>
            <a:r>
              <a:rPr lang="en-US" sz="2000" dirty="0" err="1">
                <a:solidFill>
                  <a:schemeClr val="bg1"/>
                </a:solidFill>
                <a:latin typeface="Montserrat"/>
              </a:rPr>
              <a:t>đoạn</a:t>
            </a:r>
            <a:r>
              <a:rPr lang="en-US" sz="2000" dirty="0">
                <a:solidFill>
                  <a:schemeClr val="bg1"/>
                </a:solidFill>
                <a:latin typeface="Montserrat"/>
              </a:rPr>
              <a:t> 2016 </a:t>
            </a:r>
            <a:r>
              <a:rPr lang="en-US" sz="2000" dirty="0" err="1">
                <a:solidFill>
                  <a:schemeClr val="bg1"/>
                </a:solidFill>
                <a:latin typeface="Montserrat"/>
              </a:rPr>
              <a:t>đến</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2021. Trong </a:t>
            </a:r>
            <a:r>
              <a:rPr lang="en-US" sz="2000" dirty="0" err="1">
                <a:solidFill>
                  <a:schemeClr val="bg1"/>
                </a:solidFill>
                <a:latin typeface="Montserrat"/>
              </a:rPr>
              <a:t>đó</a:t>
            </a:r>
            <a:r>
              <a:rPr lang="en-US" sz="2000" dirty="0">
                <a:solidFill>
                  <a:schemeClr val="bg1"/>
                </a:solidFill>
                <a:latin typeface="Montserrat"/>
              </a:rPr>
              <a:t> </a:t>
            </a:r>
            <a:r>
              <a:rPr lang="en-US" sz="2000" dirty="0" err="1">
                <a:solidFill>
                  <a:schemeClr val="bg1"/>
                </a:solidFill>
                <a:latin typeface="Montserrat"/>
              </a:rPr>
              <a:t>giai</a:t>
            </a:r>
            <a:r>
              <a:rPr lang="en-US" sz="2000" dirty="0">
                <a:solidFill>
                  <a:schemeClr val="bg1"/>
                </a:solidFill>
                <a:latin typeface="Montserrat"/>
              </a:rPr>
              <a:t> </a:t>
            </a:r>
            <a:r>
              <a:rPr lang="en-US" sz="2000" dirty="0" err="1">
                <a:solidFill>
                  <a:schemeClr val="bg1"/>
                </a:solidFill>
                <a:latin typeface="Montserrat"/>
              </a:rPr>
              <a:t>đoạn</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a:t>
            </a:r>
            <a:r>
              <a:rPr lang="en-US" sz="2000" dirty="0" err="1">
                <a:solidFill>
                  <a:schemeClr val="bg1"/>
                </a:solidFill>
                <a:latin typeface="Montserrat"/>
              </a:rPr>
              <a:t>triển</a:t>
            </a:r>
            <a:r>
              <a:rPr lang="en-US" sz="2000" dirty="0">
                <a:solidFill>
                  <a:schemeClr val="bg1"/>
                </a:solidFill>
                <a:latin typeface="Montserrat"/>
              </a:rPr>
              <a:t> </a:t>
            </a:r>
            <a:r>
              <a:rPr lang="en-US" sz="2000" dirty="0" err="1">
                <a:solidFill>
                  <a:schemeClr val="bg1"/>
                </a:solidFill>
                <a:latin typeface="Montserrat"/>
              </a:rPr>
              <a:t>bùng</a:t>
            </a:r>
            <a:r>
              <a:rPr lang="en-US" sz="2000" dirty="0">
                <a:solidFill>
                  <a:schemeClr val="bg1"/>
                </a:solidFill>
                <a:latin typeface="Montserrat"/>
              </a:rPr>
              <a:t> </a:t>
            </a:r>
            <a:r>
              <a:rPr lang="en-US" sz="2000" dirty="0" err="1">
                <a:solidFill>
                  <a:schemeClr val="bg1"/>
                </a:solidFill>
                <a:latin typeface="Montserrat"/>
              </a:rPr>
              <a:t>nổ</a:t>
            </a:r>
            <a:r>
              <a:rPr lang="en-US" sz="2000" dirty="0">
                <a:solidFill>
                  <a:schemeClr val="bg1"/>
                </a:solidFill>
                <a:latin typeface="Montserrat"/>
              </a:rPr>
              <a:t> </a:t>
            </a:r>
            <a:r>
              <a:rPr lang="en-US" sz="2000" dirty="0" err="1">
                <a:solidFill>
                  <a:schemeClr val="bg1"/>
                </a:solidFill>
                <a:latin typeface="Montserrat"/>
              </a:rPr>
              <a:t>nhất</a:t>
            </a:r>
            <a:r>
              <a:rPr lang="en-US" sz="2000" dirty="0">
                <a:solidFill>
                  <a:schemeClr val="bg1"/>
                </a:solidFill>
                <a:latin typeface="Montserrat"/>
              </a:rPr>
              <a:t> </a:t>
            </a:r>
            <a:r>
              <a:rPr lang="en-US" sz="2000" dirty="0" err="1">
                <a:solidFill>
                  <a:schemeClr val="bg1"/>
                </a:solidFill>
                <a:latin typeface="Montserrat"/>
              </a:rPr>
              <a:t>là</a:t>
            </a:r>
            <a:r>
              <a:rPr lang="en-US" sz="2000" dirty="0">
                <a:solidFill>
                  <a:schemeClr val="bg1"/>
                </a:solidFill>
                <a:latin typeface="Montserrat"/>
              </a:rPr>
              <a:t> </a:t>
            </a:r>
            <a:r>
              <a:rPr lang="en-US" sz="2000" dirty="0" err="1">
                <a:solidFill>
                  <a:schemeClr val="bg1"/>
                </a:solidFill>
                <a:latin typeface="Montserrat"/>
              </a:rPr>
              <a:t>vào</a:t>
            </a:r>
            <a:r>
              <a:rPr lang="en-US" sz="2000" dirty="0">
                <a:solidFill>
                  <a:schemeClr val="bg1"/>
                </a:solidFill>
                <a:latin typeface="Montserrat"/>
              </a:rPr>
              <a:t> </a:t>
            </a:r>
            <a:r>
              <a:rPr lang="en-US" sz="2000" dirty="0" err="1">
                <a:solidFill>
                  <a:schemeClr val="bg1"/>
                </a:solidFill>
                <a:latin typeface="Montserrat"/>
              </a:rPr>
              <a:t>năm</a:t>
            </a:r>
            <a:r>
              <a:rPr lang="en-US" sz="2000" dirty="0">
                <a:solidFill>
                  <a:schemeClr val="bg1"/>
                </a:solidFill>
                <a:latin typeface="Montserrat"/>
              </a:rPr>
              <a:t> 2019 – 2020. </a:t>
            </a:r>
            <a:r>
              <a:rPr lang="en-US" sz="2000" dirty="0" err="1">
                <a:solidFill>
                  <a:schemeClr val="bg1"/>
                </a:solidFill>
                <a:latin typeface="Montserrat"/>
              </a:rPr>
              <a:t>Đây</a:t>
            </a:r>
            <a:r>
              <a:rPr lang="en-US" sz="2000" dirty="0">
                <a:solidFill>
                  <a:schemeClr val="bg1"/>
                </a:solidFill>
                <a:latin typeface="Montserrat"/>
              </a:rPr>
              <a:t> </a:t>
            </a:r>
            <a:r>
              <a:rPr lang="en-US" sz="2000" dirty="0" err="1">
                <a:solidFill>
                  <a:schemeClr val="bg1"/>
                </a:solidFill>
                <a:latin typeface="Montserrat"/>
              </a:rPr>
              <a:t>cũng</a:t>
            </a:r>
            <a:r>
              <a:rPr lang="en-US" sz="2000" dirty="0">
                <a:solidFill>
                  <a:schemeClr val="bg1"/>
                </a:solidFill>
                <a:latin typeface="Montserrat"/>
              </a:rPr>
              <a:t> </a:t>
            </a:r>
            <a:r>
              <a:rPr lang="en-US" sz="2000" dirty="0" err="1">
                <a:solidFill>
                  <a:schemeClr val="bg1"/>
                </a:solidFill>
                <a:latin typeface="Montserrat"/>
              </a:rPr>
              <a:t>là</a:t>
            </a:r>
            <a:r>
              <a:rPr lang="en-US" sz="2000" dirty="0">
                <a:solidFill>
                  <a:schemeClr val="bg1"/>
                </a:solidFill>
                <a:latin typeface="Montserrat"/>
              </a:rPr>
              <a:t> </a:t>
            </a:r>
            <a:r>
              <a:rPr lang="en-US" sz="2000" dirty="0" err="1">
                <a:solidFill>
                  <a:schemeClr val="bg1"/>
                </a:solidFill>
                <a:latin typeface="Montserrat"/>
              </a:rPr>
              <a:t>giai</a:t>
            </a:r>
            <a:r>
              <a:rPr lang="en-US" sz="2000" dirty="0">
                <a:solidFill>
                  <a:schemeClr val="bg1"/>
                </a:solidFill>
                <a:latin typeface="Montserrat"/>
              </a:rPr>
              <a:t> </a:t>
            </a:r>
            <a:r>
              <a:rPr lang="en-US" sz="2000" dirty="0" err="1">
                <a:solidFill>
                  <a:schemeClr val="bg1"/>
                </a:solidFill>
                <a:latin typeface="Montserrat"/>
              </a:rPr>
              <a:t>đoạn</a:t>
            </a:r>
            <a:r>
              <a:rPr lang="en-US" sz="2000" dirty="0">
                <a:solidFill>
                  <a:schemeClr val="bg1"/>
                </a:solidFill>
                <a:latin typeface="Montserrat"/>
              </a:rPr>
              <a:t> </a:t>
            </a:r>
            <a:r>
              <a:rPr lang="en-US" sz="2000" dirty="0" err="1">
                <a:solidFill>
                  <a:schemeClr val="bg1"/>
                </a:solidFill>
                <a:latin typeface="Montserrat"/>
              </a:rPr>
              <a:t>mà</a:t>
            </a:r>
            <a:r>
              <a:rPr lang="en-US" sz="2000" dirty="0">
                <a:solidFill>
                  <a:schemeClr val="bg1"/>
                </a:solidFill>
                <a:latin typeface="Montserrat"/>
              </a:rPr>
              <a:t> </a:t>
            </a:r>
            <a:r>
              <a:rPr lang="en-US" sz="2000" dirty="0" err="1">
                <a:solidFill>
                  <a:schemeClr val="bg1"/>
                </a:solidFill>
                <a:latin typeface="Montserrat"/>
              </a:rPr>
              <a:t>dịch</a:t>
            </a:r>
            <a:r>
              <a:rPr lang="en-US" sz="2000" dirty="0">
                <a:solidFill>
                  <a:schemeClr val="bg1"/>
                </a:solidFill>
                <a:latin typeface="Montserrat"/>
              </a:rPr>
              <a:t> Covid – 19 </a:t>
            </a:r>
            <a:r>
              <a:rPr lang="en-US" sz="2000" dirty="0" err="1">
                <a:solidFill>
                  <a:schemeClr val="bg1"/>
                </a:solidFill>
                <a:latin typeface="Montserrat"/>
              </a:rPr>
              <a:t>bùng</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du </a:t>
            </a:r>
            <a:r>
              <a:rPr lang="en-US" sz="2000" dirty="0" err="1">
                <a:solidFill>
                  <a:schemeClr val="bg1"/>
                </a:solidFill>
                <a:latin typeface="Montserrat"/>
              </a:rPr>
              <a:t>cầu</a:t>
            </a:r>
            <a:r>
              <a:rPr lang="en-US" sz="2000" dirty="0">
                <a:solidFill>
                  <a:schemeClr val="bg1"/>
                </a:solidFill>
                <a:latin typeface="Montserrat"/>
              </a:rPr>
              <a:t> </a:t>
            </a:r>
            <a:r>
              <a:rPr lang="en-US" sz="2000" dirty="0" err="1">
                <a:solidFill>
                  <a:schemeClr val="bg1"/>
                </a:solidFill>
                <a:latin typeface="Montserrat"/>
              </a:rPr>
              <a:t>giải</a:t>
            </a:r>
            <a:r>
              <a:rPr lang="en-US" sz="2000" dirty="0">
                <a:solidFill>
                  <a:schemeClr val="bg1"/>
                </a:solidFill>
                <a:latin typeface="Montserrat"/>
              </a:rPr>
              <a:t> </a:t>
            </a:r>
            <a:r>
              <a:rPr lang="en-US" sz="2000" dirty="0" err="1">
                <a:solidFill>
                  <a:schemeClr val="bg1"/>
                </a:solidFill>
                <a:latin typeface="Montserrat"/>
              </a:rPr>
              <a:t>trí</a:t>
            </a:r>
            <a:r>
              <a:rPr lang="en-US" sz="2000" dirty="0">
                <a:solidFill>
                  <a:schemeClr val="bg1"/>
                </a:solidFill>
                <a:latin typeface="Montserrat"/>
              </a:rPr>
              <a:t> </a:t>
            </a:r>
            <a:r>
              <a:rPr lang="en-US" sz="2000" dirty="0" err="1">
                <a:solidFill>
                  <a:schemeClr val="bg1"/>
                </a:solidFill>
                <a:latin typeface="Montserrat"/>
              </a:rPr>
              <a:t>của</a:t>
            </a:r>
            <a:r>
              <a:rPr lang="en-US" sz="2000" dirty="0">
                <a:solidFill>
                  <a:schemeClr val="bg1"/>
                </a:solidFill>
                <a:latin typeface="Montserrat"/>
              </a:rPr>
              <a:t> </a:t>
            </a:r>
            <a:r>
              <a:rPr lang="en-US" sz="2000" dirty="0" err="1">
                <a:solidFill>
                  <a:schemeClr val="bg1"/>
                </a:solidFill>
                <a:latin typeface="Montserrat"/>
              </a:rPr>
              <a:t>người</a:t>
            </a:r>
            <a:r>
              <a:rPr lang="en-US" sz="2000" dirty="0">
                <a:solidFill>
                  <a:schemeClr val="bg1"/>
                </a:solidFill>
                <a:latin typeface="Montserrat"/>
              </a:rPr>
              <a:t> </a:t>
            </a:r>
            <a:r>
              <a:rPr lang="en-US" sz="2000" dirty="0" err="1">
                <a:solidFill>
                  <a:schemeClr val="bg1"/>
                </a:solidFill>
                <a:latin typeface="Montserrat"/>
              </a:rPr>
              <a:t>dân</a:t>
            </a:r>
            <a:r>
              <a:rPr lang="en-US" sz="2000" dirty="0">
                <a:solidFill>
                  <a:schemeClr val="bg1"/>
                </a:solidFill>
                <a:latin typeface="Montserrat"/>
              </a:rPr>
              <a:t> </a:t>
            </a:r>
            <a:r>
              <a:rPr lang="en-US" sz="2000" dirty="0" err="1">
                <a:solidFill>
                  <a:schemeClr val="bg1"/>
                </a:solidFill>
                <a:latin typeface="Montserrat"/>
              </a:rPr>
              <a:t>được</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en-US" sz="2000" dirty="0" err="1">
                <a:solidFill>
                  <a:schemeClr val="bg1"/>
                </a:solidFill>
                <a:latin typeface="Montserrat"/>
              </a:rPr>
              <a:t>cao</a:t>
            </a:r>
            <a:r>
              <a:rPr lang="en-US" sz="2000" dirty="0">
                <a:solidFill>
                  <a:schemeClr val="bg1"/>
                </a:solidFill>
                <a:latin typeface="Montserrat"/>
              </a:rPr>
              <a:t>. </a:t>
            </a:r>
          </a:p>
        </p:txBody>
      </p:sp>
      <p:pic>
        <p:nvPicPr>
          <p:cNvPr id="4" name="Picture 3">
            <a:extLst>
              <a:ext uri="{FF2B5EF4-FFF2-40B4-BE49-F238E27FC236}">
                <a16:creationId xmlns:a16="http://schemas.microsoft.com/office/drawing/2014/main" id="{E90BFBAB-45AE-1916-250C-8FDFA3E27370}"/>
              </a:ext>
            </a:extLst>
          </p:cNvPr>
          <p:cNvPicPr>
            <a:picLocks noChangeAspect="1"/>
          </p:cNvPicPr>
          <p:nvPr/>
        </p:nvPicPr>
        <p:blipFill>
          <a:blip r:embed="rId3"/>
          <a:stretch>
            <a:fillRect/>
          </a:stretch>
        </p:blipFill>
        <p:spPr>
          <a:xfrm>
            <a:off x="1790552" y="700901"/>
            <a:ext cx="8610896" cy="4070727"/>
          </a:xfrm>
          <a:prstGeom prst="rect">
            <a:avLst/>
          </a:prstGeom>
        </p:spPr>
      </p:pic>
    </p:spTree>
    <p:extLst>
      <p:ext uri="{BB962C8B-B14F-4D97-AF65-F5344CB8AC3E}">
        <p14:creationId xmlns:p14="http://schemas.microsoft.com/office/powerpoint/2010/main" val="121602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0" y="4829454"/>
            <a:ext cx="12192000" cy="188692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trên</a:t>
            </a:r>
            <a:r>
              <a:rPr lang="en-US" sz="2000" dirty="0">
                <a:solidFill>
                  <a:schemeClr val="bg1"/>
                </a:solidFill>
                <a:latin typeface="Montserrat"/>
              </a:rPr>
              <a:t> </a:t>
            </a:r>
            <a:r>
              <a:rPr lang="en-US" sz="2000" dirty="0" err="1">
                <a:solidFill>
                  <a:schemeClr val="bg1"/>
                </a:solidFill>
                <a:latin typeface="Montserrat"/>
              </a:rPr>
              <a:t>cho</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nhu</a:t>
            </a:r>
            <a:r>
              <a:rPr lang="en-US" sz="2000" dirty="0">
                <a:solidFill>
                  <a:schemeClr val="bg1"/>
                </a:solidFill>
                <a:latin typeface="Montserrat"/>
              </a:rPr>
              <a:t> </a:t>
            </a:r>
            <a:r>
              <a:rPr lang="en-US" sz="2000" dirty="0" err="1">
                <a:solidFill>
                  <a:schemeClr val="bg1"/>
                </a:solidFill>
                <a:latin typeface="Montserrat"/>
              </a:rPr>
              <a:t>cầu</a:t>
            </a:r>
            <a:r>
              <a:rPr lang="en-US" sz="2000" dirty="0">
                <a:solidFill>
                  <a:schemeClr val="bg1"/>
                </a:solidFill>
                <a:latin typeface="Montserrat"/>
              </a:rPr>
              <a:t> </a:t>
            </a:r>
            <a:r>
              <a:rPr lang="en-US" sz="2000" dirty="0" err="1">
                <a:solidFill>
                  <a:schemeClr val="bg1"/>
                </a:solidFill>
                <a:latin typeface="Montserrat"/>
              </a:rPr>
              <a:t>xem</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trực</a:t>
            </a:r>
            <a:r>
              <a:rPr lang="en-US" sz="2000" dirty="0">
                <a:solidFill>
                  <a:schemeClr val="bg1"/>
                </a:solidFill>
                <a:latin typeface="Montserrat"/>
              </a:rPr>
              <a:t> </a:t>
            </a:r>
            <a:r>
              <a:rPr lang="en-US" sz="2000" dirty="0" err="1">
                <a:solidFill>
                  <a:schemeClr val="bg1"/>
                </a:solidFill>
                <a:latin typeface="Montserrat"/>
              </a:rPr>
              <a:t>tuyến</a:t>
            </a:r>
            <a:r>
              <a:rPr lang="en-US" sz="2000" dirty="0">
                <a:solidFill>
                  <a:schemeClr val="bg1"/>
                </a:solidFill>
                <a:latin typeface="Montserrat"/>
              </a:rPr>
              <a:t> </a:t>
            </a:r>
            <a:r>
              <a:rPr lang="en-US" sz="2000" dirty="0" err="1">
                <a:solidFill>
                  <a:schemeClr val="bg1"/>
                </a:solidFill>
                <a:latin typeface="Montserrat"/>
              </a:rPr>
              <a:t>ngày</a:t>
            </a:r>
            <a:r>
              <a:rPr lang="en-US" sz="2000" dirty="0">
                <a:solidFill>
                  <a:schemeClr val="bg1"/>
                </a:solidFill>
                <a:latin typeface="Montserrat"/>
              </a:rPr>
              <a:t> </a:t>
            </a:r>
            <a:r>
              <a:rPr lang="en-US" sz="2000" dirty="0" err="1">
                <a:solidFill>
                  <a:schemeClr val="bg1"/>
                </a:solidFill>
                <a:latin typeface="Montserrat"/>
              </a:rPr>
              <a:t>càng</a:t>
            </a:r>
            <a:r>
              <a:rPr lang="en-US" sz="2000" dirty="0">
                <a:solidFill>
                  <a:schemeClr val="bg1"/>
                </a:solidFill>
                <a:latin typeface="Montserrat"/>
              </a:rPr>
              <a:t> </a:t>
            </a:r>
            <a:r>
              <a:rPr lang="en-US" sz="2000" dirty="0" err="1">
                <a:solidFill>
                  <a:schemeClr val="bg1"/>
                </a:solidFill>
                <a:latin typeface="Montserrat"/>
              </a:rPr>
              <a:t>tăng</a:t>
            </a:r>
            <a:r>
              <a:rPr lang="en-US" sz="2000" dirty="0">
                <a:solidFill>
                  <a:schemeClr val="bg1"/>
                </a:solidFill>
                <a:latin typeface="Montserrat"/>
              </a:rPr>
              <a:t>. </a:t>
            </a:r>
            <a:r>
              <a:rPr lang="vi-VN" sz="2000" dirty="0">
                <a:solidFill>
                  <a:schemeClr val="bg1"/>
                </a:solidFill>
                <a:latin typeface="Montserrat"/>
              </a:rPr>
              <a:t>Nhiều nội dung đã được tải lên trong vòng 0-2 năm trên nền tảng sau khi chúng được phát hành ra công chúng. Biểu đồ cũng chỉ ra rằng nhiều phim </a:t>
            </a:r>
            <a:r>
              <a:rPr lang="en-US" sz="2000" dirty="0" err="1">
                <a:solidFill>
                  <a:schemeClr val="bg1"/>
                </a:solidFill>
                <a:latin typeface="Montserrat"/>
              </a:rPr>
              <a:t>trên</a:t>
            </a:r>
            <a:r>
              <a:rPr lang="en-US" sz="2000" dirty="0">
                <a:solidFill>
                  <a:schemeClr val="bg1"/>
                </a:solidFill>
                <a:latin typeface="Montserrat"/>
              </a:rPr>
              <a:t> Netflix </a:t>
            </a:r>
            <a:r>
              <a:rPr lang="vi-VN" sz="2000" dirty="0">
                <a:solidFill>
                  <a:schemeClr val="bg1"/>
                </a:solidFill>
                <a:latin typeface="Montserrat"/>
              </a:rPr>
              <a:t>được phát hành và tải lên đồng thời trên nền tảng</a:t>
            </a:r>
            <a:r>
              <a:rPr lang="en-US" sz="2000" dirty="0">
                <a:solidFill>
                  <a:schemeClr val="bg1"/>
                </a:solidFill>
                <a:latin typeface="Montserrat"/>
              </a:rPr>
              <a:t> </a:t>
            </a:r>
            <a:r>
              <a:rPr lang="en-US" sz="2000" dirty="0" err="1">
                <a:solidFill>
                  <a:schemeClr val="bg1"/>
                </a:solidFill>
                <a:latin typeface="Montserrat"/>
              </a:rPr>
              <a:t>khác</a:t>
            </a:r>
            <a:r>
              <a:rPr lang="vi-VN" sz="2000" dirty="0">
                <a:solidFill>
                  <a:schemeClr val="bg1"/>
                </a:solidFill>
                <a:latin typeface="Montserrat"/>
              </a:rPr>
              <a:t> khi ra mắt</a:t>
            </a:r>
            <a:r>
              <a:rPr lang="en-US" sz="2000" dirty="0">
                <a:solidFill>
                  <a:schemeClr val="bg1"/>
                </a:solidFill>
                <a:latin typeface="Montserrat"/>
              </a:rPr>
              <a:t>.</a:t>
            </a:r>
          </a:p>
        </p:txBody>
      </p:sp>
      <p:pic>
        <p:nvPicPr>
          <p:cNvPr id="3" name="Picture 2">
            <a:extLst>
              <a:ext uri="{FF2B5EF4-FFF2-40B4-BE49-F238E27FC236}">
                <a16:creationId xmlns:a16="http://schemas.microsoft.com/office/drawing/2014/main" id="{B1FDCE3C-E101-3585-EC8F-E905886DF98F}"/>
              </a:ext>
            </a:extLst>
          </p:cNvPr>
          <p:cNvPicPr>
            <a:picLocks noChangeAspect="1"/>
          </p:cNvPicPr>
          <p:nvPr/>
        </p:nvPicPr>
        <p:blipFill>
          <a:blip r:embed="rId3"/>
          <a:stretch>
            <a:fillRect/>
          </a:stretch>
        </p:blipFill>
        <p:spPr>
          <a:xfrm>
            <a:off x="2044492" y="581085"/>
            <a:ext cx="8103016" cy="4248368"/>
          </a:xfrm>
          <a:prstGeom prst="rect">
            <a:avLst/>
          </a:prstGeom>
        </p:spPr>
      </p:pic>
    </p:spTree>
    <p:extLst>
      <p:ext uri="{BB962C8B-B14F-4D97-AF65-F5344CB8AC3E}">
        <p14:creationId xmlns:p14="http://schemas.microsoft.com/office/powerpoint/2010/main" val="22027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0" y="5557445"/>
            <a:ext cx="12192000" cy="142526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trên </a:t>
            </a:r>
            <a:r>
              <a:rPr lang="en-US" sz="2000" dirty="0" err="1">
                <a:solidFill>
                  <a:schemeClr val="bg1"/>
                </a:solidFill>
                <a:latin typeface="Montserrat"/>
              </a:rPr>
              <a:t>cho</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b="1" dirty="0">
                <a:solidFill>
                  <a:srgbClr val="FF0000"/>
                </a:solidFill>
                <a:latin typeface="Montserrat"/>
              </a:rPr>
              <a:t>TOP 10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được </a:t>
            </a:r>
            <a:r>
              <a:rPr lang="en-US" sz="2000" dirty="0" err="1">
                <a:solidFill>
                  <a:schemeClr val="bg1"/>
                </a:solidFill>
                <a:latin typeface="Montserrat"/>
              </a:rPr>
              <a:t>xem</a:t>
            </a:r>
            <a:r>
              <a:rPr lang="en-US" sz="2000" dirty="0">
                <a:solidFill>
                  <a:schemeClr val="bg1"/>
                </a:solidFill>
                <a:latin typeface="Montserrat"/>
              </a:rPr>
              <a:t> </a:t>
            </a:r>
            <a:r>
              <a:rPr lang="en-US" sz="2000" dirty="0" err="1">
                <a:solidFill>
                  <a:schemeClr val="bg1"/>
                </a:solidFill>
                <a:latin typeface="Montserrat"/>
              </a:rPr>
              <a:t>nhiều</a:t>
            </a:r>
            <a:r>
              <a:rPr lang="en-US" sz="2000" dirty="0">
                <a:solidFill>
                  <a:schemeClr val="bg1"/>
                </a:solidFill>
                <a:latin typeface="Montserrat"/>
              </a:rPr>
              <a:t> </a:t>
            </a:r>
            <a:r>
              <a:rPr lang="en-US" sz="2000" dirty="0" err="1">
                <a:solidFill>
                  <a:schemeClr val="bg1"/>
                </a:solidFill>
                <a:latin typeface="Montserrat"/>
              </a:rPr>
              <a:t>nhất</a:t>
            </a:r>
            <a:r>
              <a:rPr lang="en-US" sz="2000" dirty="0">
                <a:solidFill>
                  <a:schemeClr val="bg1"/>
                </a:solidFill>
                <a:latin typeface="Montserrat"/>
              </a:rPr>
              <a:t> trên Netflix. Trong </a:t>
            </a:r>
            <a:r>
              <a:rPr lang="en-US" sz="2000" dirty="0" err="1">
                <a:solidFill>
                  <a:schemeClr val="bg1"/>
                </a:solidFill>
                <a:latin typeface="Montserrat"/>
              </a:rPr>
              <a:t>đó</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Drama </a:t>
            </a:r>
            <a:r>
              <a:rPr lang="en-US" sz="2000" dirty="0" err="1">
                <a:solidFill>
                  <a:schemeClr val="bg1"/>
                </a:solidFill>
                <a:latin typeface="Montserrat"/>
              </a:rPr>
              <a:t>và</a:t>
            </a:r>
            <a:r>
              <a:rPr lang="en-US" sz="2000" dirty="0">
                <a:solidFill>
                  <a:schemeClr val="bg1"/>
                </a:solidFill>
                <a:latin typeface="Montserrat"/>
              </a:rPr>
              <a:t> Comedy </a:t>
            </a:r>
            <a:r>
              <a:rPr lang="en-US" sz="2000" dirty="0" err="1">
                <a:solidFill>
                  <a:schemeClr val="bg1"/>
                </a:solidFill>
                <a:latin typeface="Montserrat"/>
              </a:rPr>
              <a:t>có</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chiếm</a:t>
            </a:r>
            <a:r>
              <a:rPr lang="en-US" sz="2000" dirty="0">
                <a:solidFill>
                  <a:schemeClr val="bg1"/>
                </a:solidFill>
                <a:latin typeface="Montserrat"/>
              </a:rPr>
              <a:t> </a:t>
            </a:r>
            <a:r>
              <a:rPr lang="en-US" sz="2000" dirty="0" err="1">
                <a:solidFill>
                  <a:schemeClr val="bg1"/>
                </a:solidFill>
                <a:latin typeface="Montserrat"/>
              </a:rPr>
              <a:t>nhiều</a:t>
            </a:r>
            <a:r>
              <a:rPr lang="en-US" sz="2000" dirty="0">
                <a:solidFill>
                  <a:schemeClr val="bg1"/>
                </a:solidFill>
                <a:latin typeface="Montserrat"/>
              </a:rPr>
              <a:t> </a:t>
            </a:r>
            <a:r>
              <a:rPr lang="en-US" sz="2000" dirty="0" err="1">
                <a:solidFill>
                  <a:schemeClr val="bg1"/>
                </a:solidFill>
                <a:latin typeface="Montserrat"/>
              </a:rPr>
              <a:t>nhất</a:t>
            </a:r>
            <a:r>
              <a:rPr lang="en-US" sz="2000" dirty="0">
                <a:solidFill>
                  <a:schemeClr val="bg1"/>
                </a:solidFill>
                <a:latin typeface="Montserrat"/>
              </a:rPr>
              <a:t>. </a:t>
            </a:r>
          </a:p>
          <a:p>
            <a:pPr marL="342900" indent="-342900" algn="just">
              <a:lnSpc>
                <a:spcPct val="150000"/>
              </a:lnSpc>
              <a:buFont typeface="Arial" panose="020B0604020202020204" pitchFamily="34" charset="0"/>
              <a:buChar char="•"/>
            </a:pPr>
            <a:endParaRPr lang="en-US" sz="2000" b="1" dirty="0">
              <a:solidFill>
                <a:srgbClr val="FF0000"/>
              </a:solidFill>
              <a:latin typeface="Montserrat"/>
            </a:endParaRPr>
          </a:p>
        </p:txBody>
      </p:sp>
      <p:pic>
        <p:nvPicPr>
          <p:cNvPr id="3" name="Picture 2">
            <a:extLst>
              <a:ext uri="{FF2B5EF4-FFF2-40B4-BE49-F238E27FC236}">
                <a16:creationId xmlns:a16="http://schemas.microsoft.com/office/drawing/2014/main" id="{62AEA313-FAAF-C0BF-0666-3D36D7C71676}"/>
              </a:ext>
            </a:extLst>
          </p:cNvPr>
          <p:cNvPicPr>
            <a:picLocks noChangeAspect="1"/>
          </p:cNvPicPr>
          <p:nvPr/>
        </p:nvPicPr>
        <p:blipFill>
          <a:blip r:embed="rId3"/>
          <a:stretch>
            <a:fillRect/>
          </a:stretch>
        </p:blipFill>
        <p:spPr>
          <a:xfrm>
            <a:off x="1612794" y="701382"/>
            <a:ext cx="8966412" cy="4797756"/>
          </a:xfrm>
          <a:prstGeom prst="rect">
            <a:avLst/>
          </a:prstGeom>
        </p:spPr>
      </p:pic>
    </p:spTree>
    <p:extLst>
      <p:ext uri="{BB962C8B-B14F-4D97-AF65-F5344CB8AC3E}">
        <p14:creationId xmlns:p14="http://schemas.microsoft.com/office/powerpoint/2010/main" val="3055015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4330" y="5757332"/>
            <a:ext cx="12192000" cy="1015663"/>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latin typeface="Montserrat"/>
              </a:rPr>
              <a:t>Thông qua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có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thấy</a:t>
            </a:r>
            <a:r>
              <a:rPr lang="en-US" sz="2000" dirty="0">
                <a:solidFill>
                  <a:schemeClr val="bg1"/>
                </a:solidFill>
                <a:latin typeface="Montserrat"/>
              </a:rPr>
              <a:t> </a:t>
            </a:r>
            <a:r>
              <a:rPr lang="en-US" sz="2000" dirty="0" err="1">
                <a:solidFill>
                  <a:schemeClr val="bg1"/>
                </a:solidFill>
                <a:latin typeface="Montserrat"/>
              </a:rPr>
              <a:t>nhu</a:t>
            </a:r>
            <a:r>
              <a:rPr lang="en-US" sz="2000" dirty="0">
                <a:solidFill>
                  <a:schemeClr val="bg1"/>
                </a:solidFill>
                <a:latin typeface="Montserrat"/>
              </a:rPr>
              <a:t> </a:t>
            </a:r>
            <a:r>
              <a:rPr lang="en-US" sz="2000" dirty="0" err="1">
                <a:solidFill>
                  <a:schemeClr val="bg1"/>
                </a:solidFill>
                <a:latin typeface="Montserrat"/>
              </a:rPr>
              <a:t>cầu</a:t>
            </a:r>
            <a:r>
              <a:rPr lang="en-US" sz="2000" dirty="0">
                <a:solidFill>
                  <a:schemeClr val="bg1"/>
                </a:solidFill>
                <a:latin typeface="Montserrat"/>
              </a:rPr>
              <a:t> </a:t>
            </a:r>
            <a:r>
              <a:rPr lang="en-US" sz="2000" dirty="0" err="1">
                <a:solidFill>
                  <a:schemeClr val="bg1"/>
                </a:solidFill>
                <a:latin typeface="Montserrat"/>
              </a:rPr>
              <a:t>về</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của</a:t>
            </a:r>
            <a:r>
              <a:rPr lang="en-US" sz="2000" dirty="0">
                <a:solidFill>
                  <a:schemeClr val="bg1"/>
                </a:solidFill>
                <a:latin typeface="Montserrat"/>
              </a:rPr>
              <a:t> </a:t>
            </a:r>
            <a:r>
              <a:rPr lang="en-US" sz="2000" dirty="0" err="1">
                <a:solidFill>
                  <a:schemeClr val="bg1"/>
                </a:solidFill>
                <a:latin typeface="Montserrat"/>
              </a:rPr>
              <a:t>từng</a:t>
            </a:r>
            <a:r>
              <a:rPr lang="en-US" sz="2000" dirty="0">
                <a:solidFill>
                  <a:schemeClr val="bg1"/>
                </a:solidFill>
                <a:latin typeface="Montserrat"/>
              </a:rPr>
              <a:t> </a:t>
            </a:r>
            <a:r>
              <a:rPr lang="en-US" sz="2000" dirty="0" err="1">
                <a:solidFill>
                  <a:schemeClr val="bg1"/>
                </a:solidFill>
                <a:latin typeface="Montserrat"/>
              </a:rPr>
              <a:t>quốc</a:t>
            </a:r>
            <a:r>
              <a:rPr lang="en-US" sz="2000" dirty="0">
                <a:solidFill>
                  <a:schemeClr val="bg1"/>
                </a:solidFill>
                <a:latin typeface="Montserrat"/>
              </a:rPr>
              <a:t> </a:t>
            </a:r>
            <a:r>
              <a:rPr lang="en-US" sz="2000" dirty="0" err="1">
                <a:solidFill>
                  <a:schemeClr val="bg1"/>
                </a:solidFill>
                <a:latin typeface="Montserrat"/>
              </a:rPr>
              <a:t>gia</a:t>
            </a:r>
            <a:r>
              <a:rPr lang="en-US" sz="2000" dirty="0">
                <a:solidFill>
                  <a:schemeClr val="bg1"/>
                </a:solidFill>
                <a:latin typeface="Montserrat"/>
              </a:rPr>
              <a:t> </a:t>
            </a:r>
            <a:r>
              <a:rPr lang="en-US" sz="2000" dirty="0" err="1">
                <a:solidFill>
                  <a:schemeClr val="bg1"/>
                </a:solidFill>
                <a:latin typeface="Montserrat"/>
              </a:rPr>
              <a:t>là</a:t>
            </a:r>
            <a:r>
              <a:rPr lang="en-US" sz="2000" dirty="0">
                <a:solidFill>
                  <a:schemeClr val="bg1"/>
                </a:solidFill>
                <a:latin typeface="Montserrat"/>
              </a:rPr>
              <a:t> </a:t>
            </a:r>
            <a:r>
              <a:rPr lang="en-US" sz="2000" dirty="0" err="1">
                <a:solidFill>
                  <a:schemeClr val="bg1"/>
                </a:solidFill>
                <a:latin typeface="Montserrat"/>
              </a:rPr>
              <a:t>khác</a:t>
            </a:r>
            <a:r>
              <a:rPr lang="en-US" sz="2000" dirty="0">
                <a:solidFill>
                  <a:schemeClr val="bg1"/>
                </a:solidFill>
                <a:latin typeface="Montserrat"/>
              </a:rPr>
              <a:t> </a:t>
            </a:r>
            <a:r>
              <a:rPr lang="en-US" sz="2000" dirty="0" err="1">
                <a:solidFill>
                  <a:schemeClr val="bg1"/>
                </a:solidFill>
                <a:latin typeface="Montserrat"/>
              </a:rPr>
              <a:t>nhau</a:t>
            </a:r>
            <a:r>
              <a:rPr lang="en-US" sz="2000" dirty="0">
                <a:solidFill>
                  <a:schemeClr val="bg1"/>
                </a:solidFill>
                <a:latin typeface="Montserrat"/>
              </a:rPr>
              <a:t>. </a:t>
            </a:r>
            <a:r>
              <a:rPr lang="en-US" sz="2000" dirty="0" err="1">
                <a:solidFill>
                  <a:schemeClr val="bg1"/>
                </a:solidFill>
                <a:latin typeface="Montserrat"/>
              </a:rPr>
              <a:t>Tuy</a:t>
            </a:r>
            <a:r>
              <a:rPr lang="en-US" sz="2000" dirty="0">
                <a:solidFill>
                  <a:schemeClr val="bg1"/>
                </a:solidFill>
                <a:latin typeface="Montserrat"/>
              </a:rPr>
              <a:t> </a:t>
            </a:r>
            <a:r>
              <a:rPr lang="en-US" sz="2000" dirty="0" err="1">
                <a:solidFill>
                  <a:schemeClr val="bg1"/>
                </a:solidFill>
                <a:latin typeface="Montserrat"/>
              </a:rPr>
              <a:t>nhiên</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Dramas  </a:t>
            </a:r>
            <a:r>
              <a:rPr lang="en-US" sz="2000" dirty="0" err="1">
                <a:solidFill>
                  <a:schemeClr val="bg1"/>
                </a:solidFill>
                <a:latin typeface="Montserrat"/>
              </a:rPr>
              <a:t>và</a:t>
            </a:r>
            <a:r>
              <a:rPr lang="en-US" sz="2000" dirty="0">
                <a:solidFill>
                  <a:schemeClr val="bg1"/>
                </a:solidFill>
                <a:latin typeface="Montserrat"/>
              </a:rPr>
              <a:t> Comedy </a:t>
            </a:r>
            <a:r>
              <a:rPr lang="en-US" sz="2000" dirty="0" err="1">
                <a:solidFill>
                  <a:schemeClr val="bg1"/>
                </a:solidFill>
                <a:latin typeface="Montserrat"/>
              </a:rPr>
              <a:t>luôn</a:t>
            </a:r>
            <a:r>
              <a:rPr lang="en-US" sz="2000" dirty="0">
                <a:solidFill>
                  <a:schemeClr val="bg1"/>
                </a:solidFill>
                <a:latin typeface="Montserrat"/>
              </a:rPr>
              <a:t> </a:t>
            </a:r>
            <a:r>
              <a:rPr lang="en-US" sz="2000" dirty="0" err="1">
                <a:solidFill>
                  <a:schemeClr val="bg1"/>
                </a:solidFill>
                <a:latin typeface="Montserrat"/>
              </a:rPr>
              <a:t>xuất</a:t>
            </a:r>
            <a:r>
              <a:rPr lang="en-US" sz="2000" dirty="0">
                <a:solidFill>
                  <a:schemeClr val="bg1"/>
                </a:solidFill>
                <a:latin typeface="Montserrat"/>
              </a:rPr>
              <a:t> </a:t>
            </a:r>
            <a:r>
              <a:rPr lang="en-US" sz="2000" dirty="0" err="1">
                <a:solidFill>
                  <a:schemeClr val="bg1"/>
                </a:solidFill>
                <a:latin typeface="Montserrat"/>
              </a:rPr>
              <a:t>hiện</a:t>
            </a:r>
            <a:r>
              <a:rPr lang="en-US" sz="2000" dirty="0">
                <a:solidFill>
                  <a:schemeClr val="bg1"/>
                </a:solidFill>
                <a:latin typeface="Montserrat"/>
              </a:rPr>
              <a:t> </a:t>
            </a:r>
            <a:r>
              <a:rPr lang="en-US" sz="2000" dirty="0" err="1">
                <a:solidFill>
                  <a:schemeClr val="bg1"/>
                </a:solidFill>
                <a:latin typeface="Montserrat"/>
              </a:rPr>
              <a:t>trong</a:t>
            </a:r>
            <a:r>
              <a:rPr lang="en-US" sz="2000" dirty="0">
                <a:solidFill>
                  <a:schemeClr val="bg1"/>
                </a:solidFill>
                <a:latin typeface="Montserrat"/>
              </a:rPr>
              <a:t> </a:t>
            </a:r>
            <a:r>
              <a:rPr lang="en-US" sz="2000" b="1" dirty="0">
                <a:solidFill>
                  <a:srgbClr val="FF0000"/>
                </a:solidFill>
                <a:latin typeface="Montserrat"/>
              </a:rPr>
              <a:t>TOP 5</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được </a:t>
            </a:r>
            <a:r>
              <a:rPr lang="en-US" sz="2000" dirty="0" err="1">
                <a:solidFill>
                  <a:schemeClr val="bg1"/>
                </a:solidFill>
                <a:latin typeface="Montserrat"/>
              </a:rPr>
              <a:t>xem</a:t>
            </a:r>
            <a:r>
              <a:rPr lang="en-US" sz="2000" dirty="0">
                <a:solidFill>
                  <a:schemeClr val="bg1"/>
                </a:solidFill>
                <a:latin typeface="Montserrat"/>
              </a:rPr>
              <a:t> </a:t>
            </a:r>
            <a:r>
              <a:rPr lang="en-US" sz="2000" dirty="0" err="1">
                <a:solidFill>
                  <a:schemeClr val="bg1"/>
                </a:solidFill>
                <a:latin typeface="Montserrat"/>
              </a:rPr>
              <a:t>nhiều</a:t>
            </a:r>
            <a:r>
              <a:rPr lang="en-US" sz="2000" dirty="0">
                <a:solidFill>
                  <a:schemeClr val="bg1"/>
                </a:solidFill>
                <a:latin typeface="Montserrat"/>
              </a:rPr>
              <a:t> </a:t>
            </a:r>
            <a:r>
              <a:rPr lang="en-US" sz="2000" dirty="0" err="1">
                <a:solidFill>
                  <a:schemeClr val="bg1"/>
                </a:solidFill>
                <a:latin typeface="Montserrat"/>
              </a:rPr>
              <a:t>nhất</a:t>
            </a:r>
            <a:r>
              <a:rPr lang="en-US" sz="2000" dirty="0">
                <a:solidFill>
                  <a:schemeClr val="bg1"/>
                </a:solidFill>
                <a:latin typeface="Montserrat"/>
              </a:rPr>
              <a:t> ở </a:t>
            </a:r>
            <a:r>
              <a:rPr lang="en-US" sz="2000" dirty="0" err="1">
                <a:solidFill>
                  <a:schemeClr val="bg1"/>
                </a:solidFill>
                <a:latin typeface="Montserrat"/>
              </a:rPr>
              <a:t>từng</a:t>
            </a:r>
            <a:r>
              <a:rPr lang="en-US" sz="2000" dirty="0">
                <a:solidFill>
                  <a:schemeClr val="bg1"/>
                </a:solidFill>
                <a:latin typeface="Montserrat"/>
              </a:rPr>
              <a:t> </a:t>
            </a:r>
            <a:r>
              <a:rPr lang="en-US" sz="2000" dirty="0" err="1">
                <a:solidFill>
                  <a:schemeClr val="bg1"/>
                </a:solidFill>
                <a:latin typeface="Montserrat"/>
              </a:rPr>
              <a:t>quốc</a:t>
            </a:r>
            <a:r>
              <a:rPr lang="en-US" sz="2000" dirty="0">
                <a:solidFill>
                  <a:schemeClr val="bg1"/>
                </a:solidFill>
                <a:latin typeface="Montserrat"/>
              </a:rPr>
              <a:t> </a:t>
            </a:r>
            <a:r>
              <a:rPr lang="en-US" sz="2000" dirty="0" err="1">
                <a:solidFill>
                  <a:schemeClr val="bg1"/>
                </a:solidFill>
                <a:latin typeface="Montserrat"/>
              </a:rPr>
              <a:t>gia</a:t>
            </a:r>
            <a:r>
              <a:rPr lang="en-US" sz="2000" dirty="0">
                <a:solidFill>
                  <a:schemeClr val="bg1"/>
                </a:solidFill>
                <a:latin typeface="Montserrat"/>
              </a:rPr>
              <a:t>.</a:t>
            </a:r>
          </a:p>
        </p:txBody>
      </p:sp>
      <p:pic>
        <p:nvPicPr>
          <p:cNvPr id="4" name="Picture 3">
            <a:extLst>
              <a:ext uri="{FF2B5EF4-FFF2-40B4-BE49-F238E27FC236}">
                <a16:creationId xmlns:a16="http://schemas.microsoft.com/office/drawing/2014/main" id="{D019CC1F-29B4-BDC1-2298-3F8643CB195E}"/>
              </a:ext>
            </a:extLst>
          </p:cNvPr>
          <p:cNvPicPr>
            <a:picLocks noChangeAspect="1"/>
          </p:cNvPicPr>
          <p:nvPr/>
        </p:nvPicPr>
        <p:blipFill>
          <a:blip r:embed="rId3"/>
          <a:stretch>
            <a:fillRect/>
          </a:stretch>
        </p:blipFill>
        <p:spPr>
          <a:xfrm>
            <a:off x="1210843" y="654949"/>
            <a:ext cx="9761654" cy="4957570"/>
          </a:xfrm>
          <a:prstGeom prst="rect">
            <a:avLst/>
          </a:prstGeom>
        </p:spPr>
      </p:pic>
    </p:spTree>
    <p:extLst>
      <p:ext uri="{BB962C8B-B14F-4D97-AF65-F5344CB8AC3E}">
        <p14:creationId xmlns:p14="http://schemas.microsoft.com/office/powerpoint/2010/main" val="3068627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4330" y="5757332"/>
            <a:ext cx="12192000" cy="707886"/>
          </a:xfrm>
          <a:prstGeom prst="rect">
            <a:avLst/>
          </a:prstGeom>
          <a:noFill/>
        </p:spPr>
        <p:txBody>
          <a:bodyPr wrap="square">
            <a:spAutoFit/>
          </a:bodyPr>
          <a:lstStyle/>
          <a:p>
            <a:pPr marL="342900" indent="-342900" algn="just">
              <a:buFont typeface="Arial" panose="020B0604020202020204" pitchFamily="34" charset="0"/>
              <a:buChar char="•"/>
            </a:pPr>
            <a:r>
              <a:rPr lang="en-US" sz="2000" dirty="0" err="1">
                <a:solidFill>
                  <a:schemeClr val="bg1"/>
                </a:solidFill>
                <a:latin typeface="Montserrat"/>
              </a:rPr>
              <a:t>Bên</a:t>
            </a:r>
            <a:r>
              <a:rPr lang="en-US" sz="2000" dirty="0">
                <a:solidFill>
                  <a:schemeClr val="bg1"/>
                </a:solidFill>
                <a:latin typeface="Montserrat"/>
              </a:rPr>
              <a:t> </a:t>
            </a:r>
            <a:r>
              <a:rPr lang="en-US" sz="2000" dirty="0" err="1">
                <a:solidFill>
                  <a:schemeClr val="bg1"/>
                </a:solidFill>
                <a:latin typeface="Montserrat"/>
              </a:rPr>
              <a:t>cạnh</a:t>
            </a:r>
            <a:r>
              <a:rPr lang="en-US" sz="2000" dirty="0">
                <a:solidFill>
                  <a:schemeClr val="bg1"/>
                </a:solidFill>
                <a:latin typeface="Montserrat"/>
              </a:rPr>
              <a:t> </a:t>
            </a:r>
            <a:r>
              <a:rPr lang="en-US" sz="2000" dirty="0" err="1">
                <a:solidFill>
                  <a:schemeClr val="bg1"/>
                </a:solidFill>
                <a:latin typeface="Montserrat"/>
              </a:rPr>
              <a:t>đó</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được </a:t>
            </a:r>
            <a:r>
              <a:rPr lang="en-US" sz="2000" dirty="0" err="1">
                <a:solidFill>
                  <a:schemeClr val="bg1"/>
                </a:solidFill>
                <a:latin typeface="Montserrat"/>
              </a:rPr>
              <a:t>sản</a:t>
            </a:r>
            <a:r>
              <a:rPr lang="en-US" sz="2000" dirty="0">
                <a:solidFill>
                  <a:schemeClr val="bg1"/>
                </a:solidFill>
                <a:latin typeface="Montserrat"/>
              </a:rPr>
              <a:t> </a:t>
            </a:r>
            <a:r>
              <a:rPr lang="en-US" sz="2000" dirty="0" err="1">
                <a:solidFill>
                  <a:schemeClr val="bg1"/>
                </a:solidFill>
                <a:latin typeface="Montserrat"/>
              </a:rPr>
              <a:t>xuất</a:t>
            </a:r>
            <a:r>
              <a:rPr lang="en-US" sz="2000" dirty="0">
                <a:solidFill>
                  <a:schemeClr val="bg1"/>
                </a:solidFill>
                <a:latin typeface="Montserrat"/>
              </a:rPr>
              <a:t> </a:t>
            </a:r>
            <a:r>
              <a:rPr lang="en-US" sz="2000" dirty="0" err="1">
                <a:solidFill>
                  <a:schemeClr val="bg1"/>
                </a:solidFill>
                <a:latin typeface="Montserrat"/>
              </a:rPr>
              <a:t>trong</a:t>
            </a:r>
            <a:r>
              <a:rPr lang="en-US" sz="2000" dirty="0">
                <a:solidFill>
                  <a:schemeClr val="bg1"/>
                </a:solidFill>
                <a:latin typeface="Montserrat"/>
              </a:rPr>
              <a:t> </a:t>
            </a:r>
            <a:r>
              <a:rPr lang="en-US" sz="2000" dirty="0" err="1">
                <a:solidFill>
                  <a:schemeClr val="bg1"/>
                </a:solidFill>
                <a:latin typeface="Montserrat"/>
              </a:rPr>
              <a:t>giai</a:t>
            </a:r>
            <a:r>
              <a:rPr lang="en-US" sz="2000" dirty="0">
                <a:solidFill>
                  <a:schemeClr val="bg1"/>
                </a:solidFill>
                <a:latin typeface="Montserrat"/>
              </a:rPr>
              <a:t> </a:t>
            </a:r>
            <a:r>
              <a:rPr lang="en-US" sz="2000" dirty="0" err="1">
                <a:solidFill>
                  <a:schemeClr val="bg1"/>
                </a:solidFill>
                <a:latin typeface="Montserrat"/>
              </a:rPr>
              <a:t>đoạn</a:t>
            </a:r>
            <a:r>
              <a:rPr lang="en-US" sz="2000" dirty="0">
                <a:solidFill>
                  <a:schemeClr val="bg1"/>
                </a:solidFill>
                <a:latin typeface="Montserrat"/>
              </a:rPr>
              <a:t> 2017 – 2021 </a:t>
            </a:r>
            <a:r>
              <a:rPr lang="en-US" sz="2000" dirty="0" err="1">
                <a:solidFill>
                  <a:schemeClr val="bg1"/>
                </a:solidFill>
                <a:latin typeface="Montserrat"/>
              </a:rPr>
              <a:t>luôn</a:t>
            </a:r>
            <a:r>
              <a:rPr lang="en-US" sz="2000" dirty="0">
                <a:solidFill>
                  <a:schemeClr val="bg1"/>
                </a:solidFill>
                <a:latin typeface="Montserrat"/>
              </a:rPr>
              <a:t> có </a:t>
            </a:r>
            <a:r>
              <a:rPr lang="en-US" sz="2000" dirty="0" err="1">
                <a:solidFill>
                  <a:schemeClr val="bg1"/>
                </a:solidFill>
                <a:latin typeface="Montserrat"/>
              </a:rPr>
              <a:t>sự</a:t>
            </a:r>
            <a:r>
              <a:rPr lang="en-US" sz="2000" dirty="0">
                <a:solidFill>
                  <a:schemeClr val="bg1"/>
                </a:solidFill>
                <a:latin typeface="Montserrat"/>
              </a:rPr>
              <a:t> </a:t>
            </a:r>
            <a:r>
              <a:rPr lang="en-US" sz="2000" dirty="0" err="1">
                <a:solidFill>
                  <a:schemeClr val="bg1"/>
                </a:solidFill>
                <a:latin typeface="Montserrat"/>
              </a:rPr>
              <a:t>xuất</a:t>
            </a:r>
            <a:r>
              <a:rPr lang="en-US" sz="2000" dirty="0">
                <a:solidFill>
                  <a:schemeClr val="bg1"/>
                </a:solidFill>
                <a:latin typeface="Montserrat"/>
              </a:rPr>
              <a:t> </a:t>
            </a:r>
            <a:r>
              <a:rPr lang="en-US" sz="2000" dirty="0" err="1">
                <a:solidFill>
                  <a:schemeClr val="bg1"/>
                </a:solidFill>
                <a:latin typeface="Montserrat"/>
              </a:rPr>
              <a:t>hiện</a:t>
            </a:r>
            <a:r>
              <a:rPr lang="en-US" sz="2000" dirty="0">
                <a:solidFill>
                  <a:schemeClr val="bg1"/>
                </a:solidFill>
                <a:latin typeface="Montserrat"/>
              </a:rPr>
              <a:t> </a:t>
            </a:r>
            <a:r>
              <a:rPr lang="en-US" sz="2000" dirty="0" err="1">
                <a:solidFill>
                  <a:schemeClr val="bg1"/>
                </a:solidFill>
                <a:latin typeface="Montserrat"/>
              </a:rPr>
              <a:t>phần</a:t>
            </a:r>
            <a:r>
              <a:rPr lang="en-US" sz="2000" dirty="0">
                <a:solidFill>
                  <a:schemeClr val="bg1"/>
                </a:solidFill>
                <a:latin typeface="Montserrat"/>
              </a:rPr>
              <a:t> </a:t>
            </a:r>
            <a:r>
              <a:rPr lang="en-US" sz="2000" dirty="0" err="1">
                <a:solidFill>
                  <a:schemeClr val="bg1"/>
                </a:solidFill>
                <a:latin typeface="Montserrat"/>
              </a:rPr>
              <a:t>lớn</a:t>
            </a:r>
            <a:r>
              <a:rPr lang="en-US" sz="2000" dirty="0">
                <a:solidFill>
                  <a:schemeClr val="bg1"/>
                </a:solidFill>
                <a:latin typeface="Montserrat"/>
              </a:rPr>
              <a:t> </a:t>
            </a:r>
            <a:r>
              <a:rPr lang="en-US" sz="2000" dirty="0" err="1">
                <a:solidFill>
                  <a:schemeClr val="bg1"/>
                </a:solidFill>
                <a:latin typeface="Montserrat"/>
              </a:rPr>
              <a:t>của</a:t>
            </a:r>
            <a:r>
              <a:rPr lang="en-US" sz="2000" dirty="0">
                <a:solidFill>
                  <a:schemeClr val="bg1"/>
                </a:solidFill>
                <a:latin typeface="Montserrat"/>
              </a:rPr>
              <a:t> </a:t>
            </a:r>
            <a:r>
              <a:rPr lang="en-US" sz="2000" dirty="0" err="1">
                <a:solidFill>
                  <a:schemeClr val="bg1"/>
                </a:solidFill>
                <a:latin typeface="Montserrat"/>
              </a:rPr>
              <a:t>thể</a:t>
            </a:r>
            <a:r>
              <a:rPr lang="en-US" sz="2000" dirty="0">
                <a:solidFill>
                  <a:schemeClr val="bg1"/>
                </a:solidFill>
                <a:latin typeface="Montserrat"/>
              </a:rPr>
              <a:t> </a:t>
            </a:r>
            <a:r>
              <a:rPr lang="en-US" sz="2000" dirty="0" err="1">
                <a:solidFill>
                  <a:schemeClr val="bg1"/>
                </a:solidFill>
                <a:latin typeface="Montserrat"/>
              </a:rPr>
              <a:t>loại</a:t>
            </a:r>
            <a:r>
              <a:rPr lang="en-US" sz="2000" dirty="0">
                <a:solidFill>
                  <a:schemeClr val="bg1"/>
                </a:solidFill>
                <a:latin typeface="Montserrat"/>
              </a:rPr>
              <a:t> Dramas  </a:t>
            </a:r>
            <a:r>
              <a:rPr lang="en-US" sz="2000" dirty="0" err="1">
                <a:solidFill>
                  <a:schemeClr val="bg1"/>
                </a:solidFill>
                <a:latin typeface="Montserrat"/>
              </a:rPr>
              <a:t>và</a:t>
            </a:r>
            <a:r>
              <a:rPr lang="en-US" sz="2000" dirty="0">
                <a:solidFill>
                  <a:schemeClr val="bg1"/>
                </a:solidFill>
                <a:latin typeface="Montserrat"/>
              </a:rPr>
              <a:t> Comedy. </a:t>
            </a:r>
          </a:p>
        </p:txBody>
      </p:sp>
      <p:pic>
        <p:nvPicPr>
          <p:cNvPr id="3" name="Picture 2">
            <a:extLst>
              <a:ext uri="{FF2B5EF4-FFF2-40B4-BE49-F238E27FC236}">
                <a16:creationId xmlns:a16="http://schemas.microsoft.com/office/drawing/2014/main" id="{E0DCFDE9-9F89-6EDF-9E44-AC7E64512787}"/>
              </a:ext>
            </a:extLst>
          </p:cNvPr>
          <p:cNvPicPr>
            <a:picLocks noChangeAspect="1"/>
          </p:cNvPicPr>
          <p:nvPr/>
        </p:nvPicPr>
        <p:blipFill>
          <a:blip r:embed="rId3"/>
          <a:stretch>
            <a:fillRect/>
          </a:stretch>
        </p:blipFill>
        <p:spPr>
          <a:xfrm>
            <a:off x="1377998" y="591869"/>
            <a:ext cx="9440333" cy="5080457"/>
          </a:xfrm>
          <a:prstGeom prst="rect">
            <a:avLst/>
          </a:prstGeom>
        </p:spPr>
      </p:pic>
    </p:spTree>
    <p:extLst>
      <p:ext uri="{BB962C8B-B14F-4D97-AF65-F5344CB8AC3E}">
        <p14:creationId xmlns:p14="http://schemas.microsoft.com/office/powerpoint/2010/main" val="4549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close up hand holding futuristic screen">
            <a:extLst>
              <a:ext uri="{FF2B5EF4-FFF2-40B4-BE49-F238E27FC236}">
                <a16:creationId xmlns:a16="http://schemas.microsoft.com/office/drawing/2014/main" id="{72BD679E-1B30-4ABA-CA31-4949B7F4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75FA-9187-AF79-B515-52E84CAC90DF}"/>
              </a:ext>
            </a:extLst>
          </p:cNvPr>
          <p:cNvSpPr/>
          <p:nvPr/>
        </p:nvSpPr>
        <p:spPr>
          <a:xfrm>
            <a:off x="0" y="1"/>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BA65D88B-B88E-848D-6C74-FB5495242161}"/>
              </a:ext>
            </a:extLst>
          </p:cNvPr>
          <p:cNvSpPr txBox="1"/>
          <p:nvPr/>
        </p:nvSpPr>
        <p:spPr>
          <a:xfrm>
            <a:off x="0" y="11875"/>
            <a:ext cx="12192002"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spc="300" dirty="0">
                <a:solidFill>
                  <a:schemeClr val="bg1"/>
                </a:solidFill>
                <a:latin typeface="Montserrat"/>
                <a:ea typeface="Montserrat"/>
                <a:cs typeface="Montserrat"/>
                <a:sym typeface="Montserrat"/>
              </a:rPr>
              <a:t>CÁC VẤN ĐỀ PHÂN TÍCH</a:t>
            </a:r>
            <a:endParaRPr sz="2900" b="1" i="0" u="none" strike="noStrike" cap="none" spc="300" dirty="0">
              <a:solidFill>
                <a:schemeClr val="bg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9844302D-C40E-A1BC-C369-8C01CF583DF4}"/>
              </a:ext>
            </a:extLst>
          </p:cNvPr>
          <p:cNvSpPr txBox="1"/>
          <p:nvPr/>
        </p:nvSpPr>
        <p:spPr>
          <a:xfrm>
            <a:off x="-4330" y="5757332"/>
            <a:ext cx="12192000" cy="1015663"/>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latin typeface="Montserrat"/>
              </a:rPr>
              <a:t>Theo </a:t>
            </a:r>
            <a:r>
              <a:rPr lang="en-US" sz="2000" dirty="0" err="1">
                <a:solidFill>
                  <a:schemeClr val="bg1"/>
                </a:solidFill>
                <a:latin typeface="Montserrat"/>
              </a:rPr>
              <a:t>biểu</a:t>
            </a:r>
            <a:r>
              <a:rPr lang="en-US" sz="2000" dirty="0">
                <a:solidFill>
                  <a:schemeClr val="bg1"/>
                </a:solidFill>
                <a:latin typeface="Montserrat"/>
              </a:rPr>
              <a:t> </a:t>
            </a:r>
            <a:r>
              <a:rPr lang="en-US" sz="2000" dirty="0" err="1">
                <a:solidFill>
                  <a:schemeClr val="bg1"/>
                </a:solidFill>
                <a:latin typeface="Montserrat"/>
              </a:rPr>
              <a:t>đồ</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và</a:t>
            </a:r>
            <a:r>
              <a:rPr lang="en-US" sz="2000" dirty="0">
                <a:solidFill>
                  <a:schemeClr val="bg1"/>
                </a:solidFill>
                <a:latin typeface="Montserrat"/>
              </a:rPr>
              <a:t> </a:t>
            </a:r>
            <a:r>
              <a:rPr lang="en-US" sz="2000" dirty="0" err="1">
                <a:solidFill>
                  <a:schemeClr val="bg1"/>
                </a:solidFill>
                <a:latin typeface="Montserrat"/>
              </a:rPr>
              <a:t>chương</a:t>
            </a:r>
            <a:r>
              <a:rPr lang="en-US" sz="2000" dirty="0">
                <a:solidFill>
                  <a:schemeClr val="bg1"/>
                </a:solidFill>
                <a:latin typeface="Montserrat"/>
              </a:rPr>
              <a:t> </a:t>
            </a:r>
            <a:r>
              <a:rPr lang="en-US" sz="2000" dirty="0" err="1">
                <a:solidFill>
                  <a:schemeClr val="bg1"/>
                </a:solidFill>
                <a:latin typeface="Montserrat"/>
              </a:rPr>
              <a:t>trình</a:t>
            </a:r>
            <a:r>
              <a:rPr lang="en-US" sz="2000" dirty="0">
                <a:solidFill>
                  <a:schemeClr val="bg1"/>
                </a:solidFill>
                <a:latin typeface="Montserrat"/>
              </a:rPr>
              <a:t> </a:t>
            </a:r>
            <a:r>
              <a:rPr lang="en-US" sz="2000" dirty="0" err="1">
                <a:solidFill>
                  <a:schemeClr val="bg1"/>
                </a:solidFill>
                <a:latin typeface="Montserrat"/>
              </a:rPr>
              <a:t>truyền</a:t>
            </a:r>
            <a:r>
              <a:rPr lang="en-US" sz="2000" dirty="0">
                <a:solidFill>
                  <a:schemeClr val="bg1"/>
                </a:solidFill>
                <a:latin typeface="Montserrat"/>
              </a:rPr>
              <a:t> </a:t>
            </a:r>
            <a:r>
              <a:rPr lang="en-US" sz="2000" dirty="0" err="1">
                <a:solidFill>
                  <a:schemeClr val="bg1"/>
                </a:solidFill>
                <a:latin typeface="Montserrat"/>
              </a:rPr>
              <a:t>hình</a:t>
            </a:r>
            <a:r>
              <a:rPr lang="en-US" sz="2000" dirty="0">
                <a:solidFill>
                  <a:schemeClr val="bg1"/>
                </a:solidFill>
                <a:latin typeface="Montserrat"/>
              </a:rPr>
              <a:t> </a:t>
            </a:r>
            <a:r>
              <a:rPr lang="en-US" sz="2000" dirty="0" err="1">
                <a:solidFill>
                  <a:schemeClr val="bg1"/>
                </a:solidFill>
                <a:latin typeface="Montserrat"/>
              </a:rPr>
              <a:t>trực</a:t>
            </a:r>
            <a:r>
              <a:rPr lang="en-US" sz="2000" dirty="0">
                <a:solidFill>
                  <a:schemeClr val="bg1"/>
                </a:solidFill>
                <a:latin typeface="Montserrat"/>
              </a:rPr>
              <a:t> </a:t>
            </a:r>
            <a:r>
              <a:rPr lang="en-US" sz="2000" dirty="0" err="1">
                <a:solidFill>
                  <a:schemeClr val="bg1"/>
                </a:solidFill>
                <a:latin typeface="Montserrat"/>
              </a:rPr>
              <a:t>tuyến</a:t>
            </a:r>
            <a:r>
              <a:rPr lang="en-US" sz="2000" dirty="0">
                <a:solidFill>
                  <a:schemeClr val="bg1"/>
                </a:solidFill>
                <a:latin typeface="Montserrat"/>
              </a:rPr>
              <a:t> </a:t>
            </a:r>
            <a:r>
              <a:rPr lang="en-US" sz="2000" dirty="0" err="1">
                <a:solidFill>
                  <a:schemeClr val="bg1"/>
                </a:solidFill>
                <a:latin typeface="Montserrat"/>
              </a:rPr>
              <a:t>được</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a:t>
            </a:r>
            <a:r>
              <a:rPr lang="en-US" sz="2000" dirty="0" err="1">
                <a:solidFill>
                  <a:schemeClr val="bg1"/>
                </a:solidFill>
                <a:latin typeface="Montserrat"/>
              </a:rPr>
              <a:t>hành</a:t>
            </a:r>
            <a:r>
              <a:rPr lang="en-US" sz="2000" dirty="0">
                <a:solidFill>
                  <a:schemeClr val="bg1"/>
                </a:solidFill>
                <a:latin typeface="Montserrat"/>
              </a:rPr>
              <a:t> </a:t>
            </a:r>
            <a:r>
              <a:rPr lang="en-US" sz="2000" dirty="0" err="1">
                <a:solidFill>
                  <a:schemeClr val="bg1"/>
                </a:solidFill>
                <a:latin typeface="Montserrat"/>
              </a:rPr>
              <a:t>đồng</a:t>
            </a:r>
            <a:r>
              <a:rPr lang="en-US" sz="2000" dirty="0">
                <a:solidFill>
                  <a:schemeClr val="bg1"/>
                </a:solidFill>
                <a:latin typeface="Montserrat"/>
              </a:rPr>
              <a:t> </a:t>
            </a:r>
            <a:r>
              <a:rPr lang="en-US" sz="2000" dirty="0" err="1">
                <a:solidFill>
                  <a:schemeClr val="bg1"/>
                </a:solidFill>
                <a:latin typeface="Montserrat"/>
              </a:rPr>
              <a:t>đều</a:t>
            </a:r>
            <a:r>
              <a:rPr lang="en-US" sz="2000" dirty="0">
                <a:solidFill>
                  <a:schemeClr val="bg1"/>
                </a:solidFill>
                <a:latin typeface="Montserrat"/>
              </a:rPr>
              <a:t> </a:t>
            </a:r>
            <a:r>
              <a:rPr lang="en-US" sz="2000" dirty="0" err="1">
                <a:solidFill>
                  <a:schemeClr val="bg1"/>
                </a:solidFill>
                <a:latin typeface="Montserrat"/>
              </a:rPr>
              <a:t>các</a:t>
            </a:r>
            <a:r>
              <a:rPr lang="en-US" sz="2000" dirty="0">
                <a:solidFill>
                  <a:schemeClr val="bg1"/>
                </a:solidFill>
                <a:latin typeface="Montserrat"/>
              </a:rPr>
              <a:t> </a:t>
            </a:r>
            <a:r>
              <a:rPr lang="en-US" sz="2000" dirty="0" err="1">
                <a:solidFill>
                  <a:schemeClr val="bg1"/>
                </a:solidFill>
                <a:latin typeface="Montserrat"/>
              </a:rPr>
              <a:t>ngày</a:t>
            </a:r>
            <a:r>
              <a:rPr lang="en-US" sz="2000" dirty="0">
                <a:solidFill>
                  <a:schemeClr val="bg1"/>
                </a:solidFill>
                <a:latin typeface="Montserrat"/>
              </a:rPr>
              <a:t> </a:t>
            </a:r>
            <a:r>
              <a:rPr lang="en-US" sz="2000" dirty="0" err="1">
                <a:solidFill>
                  <a:schemeClr val="bg1"/>
                </a:solidFill>
                <a:latin typeface="Montserrat"/>
              </a:rPr>
              <a:t>trong</a:t>
            </a:r>
            <a:r>
              <a:rPr lang="en-US" sz="2000" dirty="0">
                <a:solidFill>
                  <a:schemeClr val="bg1"/>
                </a:solidFill>
                <a:latin typeface="Montserrat"/>
              </a:rPr>
              <a:t> </a:t>
            </a:r>
            <a:r>
              <a:rPr lang="en-US" sz="2000" dirty="0" err="1">
                <a:solidFill>
                  <a:schemeClr val="bg1"/>
                </a:solidFill>
                <a:latin typeface="Montserrat"/>
              </a:rPr>
              <a:t>tuần</a:t>
            </a:r>
            <a:r>
              <a:rPr lang="en-US" sz="2000" dirty="0">
                <a:solidFill>
                  <a:schemeClr val="bg1"/>
                </a:solidFill>
                <a:latin typeface="Montserrat"/>
              </a:rPr>
              <a:t>. </a:t>
            </a:r>
            <a:r>
              <a:rPr lang="en-US" sz="2000" dirty="0" err="1">
                <a:solidFill>
                  <a:schemeClr val="bg1"/>
                </a:solidFill>
                <a:latin typeface="Montserrat"/>
              </a:rPr>
              <a:t>Tuy</a:t>
            </a:r>
            <a:r>
              <a:rPr lang="en-US" sz="2000" dirty="0">
                <a:solidFill>
                  <a:schemeClr val="bg1"/>
                </a:solidFill>
                <a:latin typeface="Montserrat"/>
              </a:rPr>
              <a:t> </a:t>
            </a:r>
            <a:r>
              <a:rPr lang="en-US" sz="2000" dirty="0" err="1">
                <a:solidFill>
                  <a:schemeClr val="bg1"/>
                </a:solidFill>
                <a:latin typeface="Montserrat"/>
              </a:rPr>
              <a:t>nhiên</a:t>
            </a:r>
            <a:r>
              <a:rPr lang="en-US" sz="2000" dirty="0">
                <a:solidFill>
                  <a:schemeClr val="bg1"/>
                </a:solidFill>
                <a:latin typeface="Montserrat"/>
              </a:rPr>
              <a:t>, </a:t>
            </a:r>
            <a:r>
              <a:rPr lang="en-US" sz="2000" dirty="0" err="1">
                <a:solidFill>
                  <a:schemeClr val="bg1"/>
                </a:solidFill>
                <a:latin typeface="Montserrat"/>
              </a:rPr>
              <a:t>số</a:t>
            </a:r>
            <a:r>
              <a:rPr lang="en-US" sz="2000" dirty="0">
                <a:solidFill>
                  <a:schemeClr val="bg1"/>
                </a:solidFill>
                <a:latin typeface="Montserrat"/>
              </a:rPr>
              <a:t> </a:t>
            </a:r>
            <a:r>
              <a:rPr lang="en-US" sz="2000" dirty="0" err="1">
                <a:solidFill>
                  <a:schemeClr val="bg1"/>
                </a:solidFill>
                <a:latin typeface="Montserrat"/>
              </a:rPr>
              <a:t>lượng</a:t>
            </a:r>
            <a:r>
              <a:rPr lang="en-US" sz="2000" dirty="0">
                <a:solidFill>
                  <a:schemeClr val="bg1"/>
                </a:solidFill>
                <a:latin typeface="Montserrat"/>
              </a:rPr>
              <a:t> </a:t>
            </a:r>
            <a:r>
              <a:rPr lang="en-US" sz="2000" dirty="0" err="1">
                <a:solidFill>
                  <a:schemeClr val="bg1"/>
                </a:solidFill>
                <a:latin typeface="Montserrat"/>
              </a:rPr>
              <a:t>phim</a:t>
            </a:r>
            <a:r>
              <a:rPr lang="en-US" sz="2000" dirty="0">
                <a:solidFill>
                  <a:schemeClr val="bg1"/>
                </a:solidFill>
                <a:latin typeface="Montserrat"/>
              </a:rPr>
              <a:t> </a:t>
            </a:r>
            <a:r>
              <a:rPr lang="en-US" sz="2000" dirty="0" err="1">
                <a:solidFill>
                  <a:schemeClr val="bg1"/>
                </a:solidFill>
                <a:latin typeface="Montserrat"/>
              </a:rPr>
              <a:t>và</a:t>
            </a:r>
            <a:r>
              <a:rPr lang="en-US" sz="2000" dirty="0">
                <a:solidFill>
                  <a:schemeClr val="bg1"/>
                </a:solidFill>
                <a:latin typeface="Montserrat"/>
              </a:rPr>
              <a:t> </a:t>
            </a:r>
            <a:r>
              <a:rPr lang="en-US" sz="2000" dirty="0" err="1">
                <a:solidFill>
                  <a:schemeClr val="bg1"/>
                </a:solidFill>
                <a:latin typeface="Montserrat"/>
              </a:rPr>
              <a:t>chương</a:t>
            </a:r>
            <a:r>
              <a:rPr lang="en-US" sz="2000" dirty="0">
                <a:solidFill>
                  <a:schemeClr val="bg1"/>
                </a:solidFill>
                <a:latin typeface="Montserrat"/>
              </a:rPr>
              <a:t> </a:t>
            </a:r>
            <a:r>
              <a:rPr lang="en-US" sz="2000" dirty="0" err="1">
                <a:solidFill>
                  <a:schemeClr val="bg1"/>
                </a:solidFill>
                <a:latin typeface="Montserrat"/>
              </a:rPr>
              <a:t>trình</a:t>
            </a:r>
            <a:r>
              <a:rPr lang="en-US" sz="2000" dirty="0">
                <a:solidFill>
                  <a:schemeClr val="bg1"/>
                </a:solidFill>
                <a:latin typeface="Montserrat"/>
              </a:rPr>
              <a:t> </a:t>
            </a:r>
            <a:r>
              <a:rPr lang="en-US" sz="2000" dirty="0" err="1">
                <a:solidFill>
                  <a:schemeClr val="bg1"/>
                </a:solidFill>
                <a:latin typeface="Montserrat"/>
              </a:rPr>
              <a:t>truyền</a:t>
            </a:r>
            <a:r>
              <a:rPr lang="en-US" sz="2000" dirty="0">
                <a:solidFill>
                  <a:schemeClr val="bg1"/>
                </a:solidFill>
                <a:latin typeface="Montserrat"/>
              </a:rPr>
              <a:t> </a:t>
            </a:r>
            <a:r>
              <a:rPr lang="en-US" sz="2000" dirty="0" err="1">
                <a:solidFill>
                  <a:schemeClr val="bg1"/>
                </a:solidFill>
                <a:latin typeface="Montserrat"/>
              </a:rPr>
              <a:t>hình</a:t>
            </a:r>
            <a:r>
              <a:rPr lang="en-US" sz="2000" dirty="0">
                <a:solidFill>
                  <a:schemeClr val="bg1"/>
                </a:solidFill>
                <a:latin typeface="Montserrat"/>
              </a:rPr>
              <a:t> </a:t>
            </a:r>
            <a:r>
              <a:rPr lang="en-US" sz="2000" dirty="0" err="1">
                <a:solidFill>
                  <a:schemeClr val="bg1"/>
                </a:solidFill>
                <a:latin typeface="Montserrat"/>
              </a:rPr>
              <a:t>trực</a:t>
            </a:r>
            <a:r>
              <a:rPr lang="en-US" sz="2000" dirty="0">
                <a:solidFill>
                  <a:schemeClr val="bg1"/>
                </a:solidFill>
                <a:latin typeface="Montserrat"/>
              </a:rPr>
              <a:t> </a:t>
            </a:r>
            <a:r>
              <a:rPr lang="en-US" sz="2000" dirty="0" err="1">
                <a:solidFill>
                  <a:schemeClr val="bg1"/>
                </a:solidFill>
                <a:latin typeface="Montserrat"/>
              </a:rPr>
              <a:t>tuyến</a:t>
            </a:r>
            <a:r>
              <a:rPr lang="en-US" sz="2000" dirty="0">
                <a:solidFill>
                  <a:schemeClr val="bg1"/>
                </a:solidFill>
                <a:latin typeface="Montserrat"/>
              </a:rPr>
              <a:t> </a:t>
            </a:r>
            <a:r>
              <a:rPr lang="en-US" sz="2000" dirty="0" err="1">
                <a:solidFill>
                  <a:schemeClr val="bg1"/>
                </a:solidFill>
                <a:latin typeface="Montserrat"/>
              </a:rPr>
              <a:t>được</a:t>
            </a:r>
            <a:r>
              <a:rPr lang="en-US" sz="2000" dirty="0">
                <a:solidFill>
                  <a:schemeClr val="bg1"/>
                </a:solidFill>
                <a:latin typeface="Montserrat"/>
              </a:rPr>
              <a:t> </a:t>
            </a:r>
            <a:r>
              <a:rPr lang="en-US" sz="2000" dirty="0" err="1">
                <a:solidFill>
                  <a:schemeClr val="bg1"/>
                </a:solidFill>
                <a:latin typeface="Montserrat"/>
              </a:rPr>
              <a:t>phát</a:t>
            </a:r>
            <a:r>
              <a:rPr lang="en-US" sz="2000" dirty="0">
                <a:solidFill>
                  <a:schemeClr val="bg1"/>
                </a:solidFill>
                <a:latin typeface="Montserrat"/>
              </a:rPr>
              <a:t> </a:t>
            </a:r>
            <a:r>
              <a:rPr lang="en-US" sz="2000" dirty="0" err="1">
                <a:solidFill>
                  <a:schemeClr val="bg1"/>
                </a:solidFill>
                <a:latin typeface="Montserrat"/>
              </a:rPr>
              <a:t>hành</a:t>
            </a:r>
            <a:r>
              <a:rPr lang="en-US" sz="2000" dirty="0">
                <a:solidFill>
                  <a:schemeClr val="bg1"/>
                </a:solidFill>
                <a:latin typeface="Montserrat"/>
              </a:rPr>
              <a:t> </a:t>
            </a:r>
            <a:r>
              <a:rPr lang="en-US" sz="2000" dirty="0" err="1">
                <a:solidFill>
                  <a:schemeClr val="bg1"/>
                </a:solidFill>
                <a:latin typeface="Montserrat"/>
              </a:rPr>
              <a:t>nhiều</a:t>
            </a:r>
            <a:r>
              <a:rPr lang="en-US" sz="2000" dirty="0">
                <a:solidFill>
                  <a:schemeClr val="bg1"/>
                </a:solidFill>
                <a:latin typeface="Montserrat"/>
              </a:rPr>
              <a:t> </a:t>
            </a:r>
            <a:r>
              <a:rPr lang="en-US" sz="2000" dirty="0" err="1">
                <a:solidFill>
                  <a:schemeClr val="bg1"/>
                </a:solidFill>
                <a:latin typeface="Montserrat"/>
              </a:rPr>
              <a:t>nhất</a:t>
            </a:r>
            <a:r>
              <a:rPr lang="en-US" sz="2000" dirty="0">
                <a:solidFill>
                  <a:schemeClr val="bg1"/>
                </a:solidFill>
                <a:latin typeface="Montserrat"/>
              </a:rPr>
              <a:t> </a:t>
            </a:r>
            <a:r>
              <a:rPr lang="en-US" sz="2000" dirty="0" err="1">
                <a:solidFill>
                  <a:schemeClr val="bg1"/>
                </a:solidFill>
                <a:latin typeface="Montserrat"/>
              </a:rPr>
              <a:t>vào</a:t>
            </a:r>
            <a:r>
              <a:rPr lang="en-US" sz="2000" dirty="0">
                <a:solidFill>
                  <a:schemeClr val="bg1"/>
                </a:solidFill>
                <a:latin typeface="Montserrat"/>
              </a:rPr>
              <a:t> </a:t>
            </a:r>
            <a:r>
              <a:rPr lang="en-US" sz="2000" dirty="0" err="1">
                <a:solidFill>
                  <a:schemeClr val="bg1"/>
                </a:solidFill>
                <a:latin typeface="Montserrat"/>
              </a:rPr>
              <a:t>Thứ</a:t>
            </a:r>
            <a:r>
              <a:rPr lang="en-US" sz="2000" dirty="0">
                <a:solidFill>
                  <a:schemeClr val="bg1"/>
                </a:solidFill>
                <a:latin typeface="Montserrat"/>
              </a:rPr>
              <a:t> 6 </a:t>
            </a:r>
            <a:r>
              <a:rPr lang="en-US" sz="2000" dirty="0" err="1">
                <a:solidFill>
                  <a:schemeClr val="bg1"/>
                </a:solidFill>
                <a:latin typeface="Montserrat"/>
              </a:rPr>
              <a:t>nhằm</a:t>
            </a:r>
            <a:r>
              <a:rPr lang="en-US" sz="2000" dirty="0">
                <a:solidFill>
                  <a:schemeClr val="bg1"/>
                </a:solidFill>
                <a:latin typeface="Montserrat"/>
              </a:rPr>
              <a:t> </a:t>
            </a:r>
            <a:r>
              <a:rPr lang="en-US" sz="2000" dirty="0" err="1">
                <a:solidFill>
                  <a:schemeClr val="bg1"/>
                </a:solidFill>
                <a:latin typeface="Montserrat"/>
              </a:rPr>
              <a:t>đáp</a:t>
            </a:r>
            <a:r>
              <a:rPr lang="en-US" sz="2000" dirty="0">
                <a:solidFill>
                  <a:schemeClr val="bg1"/>
                </a:solidFill>
                <a:latin typeface="Montserrat"/>
              </a:rPr>
              <a:t> </a:t>
            </a:r>
            <a:r>
              <a:rPr lang="en-US" sz="2000" dirty="0" err="1">
                <a:solidFill>
                  <a:schemeClr val="bg1"/>
                </a:solidFill>
                <a:latin typeface="Montserrat"/>
              </a:rPr>
              <a:t>ứng</a:t>
            </a:r>
            <a:r>
              <a:rPr lang="en-US" sz="2000" dirty="0">
                <a:solidFill>
                  <a:schemeClr val="bg1"/>
                </a:solidFill>
                <a:latin typeface="Montserrat"/>
              </a:rPr>
              <a:t> </a:t>
            </a:r>
            <a:r>
              <a:rPr lang="en-US" sz="2000" dirty="0" err="1">
                <a:solidFill>
                  <a:schemeClr val="bg1"/>
                </a:solidFill>
                <a:latin typeface="Montserrat"/>
              </a:rPr>
              <a:t>nhu</a:t>
            </a:r>
            <a:r>
              <a:rPr lang="en-US" sz="2000" dirty="0">
                <a:solidFill>
                  <a:schemeClr val="bg1"/>
                </a:solidFill>
                <a:latin typeface="Montserrat"/>
              </a:rPr>
              <a:t> </a:t>
            </a:r>
            <a:r>
              <a:rPr lang="en-US" sz="2000" dirty="0" err="1">
                <a:solidFill>
                  <a:schemeClr val="bg1"/>
                </a:solidFill>
                <a:latin typeface="Montserrat"/>
              </a:rPr>
              <a:t>cầu</a:t>
            </a:r>
            <a:r>
              <a:rPr lang="en-US" sz="2000" dirty="0">
                <a:solidFill>
                  <a:schemeClr val="bg1"/>
                </a:solidFill>
                <a:latin typeface="Montserrat"/>
              </a:rPr>
              <a:t> </a:t>
            </a:r>
            <a:r>
              <a:rPr lang="en-US" sz="2000" dirty="0" err="1">
                <a:solidFill>
                  <a:schemeClr val="bg1"/>
                </a:solidFill>
                <a:latin typeface="Montserrat"/>
              </a:rPr>
              <a:t>người</a:t>
            </a:r>
            <a:r>
              <a:rPr lang="en-US" sz="2000" dirty="0">
                <a:solidFill>
                  <a:schemeClr val="bg1"/>
                </a:solidFill>
                <a:latin typeface="Montserrat"/>
              </a:rPr>
              <a:t> </a:t>
            </a:r>
            <a:r>
              <a:rPr lang="en-US" sz="2000" dirty="0" err="1">
                <a:solidFill>
                  <a:schemeClr val="bg1"/>
                </a:solidFill>
                <a:latin typeface="Montserrat"/>
              </a:rPr>
              <a:t>xem</a:t>
            </a:r>
            <a:r>
              <a:rPr lang="en-US" sz="2000" dirty="0">
                <a:solidFill>
                  <a:schemeClr val="bg1"/>
                </a:solidFill>
                <a:latin typeface="Montserrat"/>
              </a:rPr>
              <a:t> </a:t>
            </a:r>
            <a:r>
              <a:rPr lang="en-US" sz="2000" dirty="0" err="1">
                <a:solidFill>
                  <a:schemeClr val="bg1"/>
                </a:solidFill>
                <a:latin typeface="Montserrat"/>
              </a:rPr>
              <a:t>vào</a:t>
            </a:r>
            <a:r>
              <a:rPr lang="en-US" sz="2000" dirty="0">
                <a:solidFill>
                  <a:schemeClr val="bg1"/>
                </a:solidFill>
                <a:latin typeface="Montserrat"/>
              </a:rPr>
              <a:t> </a:t>
            </a:r>
            <a:r>
              <a:rPr lang="en-US" sz="2000" dirty="0" err="1">
                <a:solidFill>
                  <a:schemeClr val="bg1"/>
                </a:solidFill>
                <a:latin typeface="Montserrat"/>
              </a:rPr>
              <a:t>cuối</a:t>
            </a:r>
            <a:r>
              <a:rPr lang="en-US" sz="2000" dirty="0">
                <a:solidFill>
                  <a:schemeClr val="bg1"/>
                </a:solidFill>
                <a:latin typeface="Montserrat"/>
              </a:rPr>
              <a:t> </a:t>
            </a:r>
            <a:r>
              <a:rPr lang="en-US" sz="2000" dirty="0" err="1">
                <a:solidFill>
                  <a:schemeClr val="bg1"/>
                </a:solidFill>
                <a:latin typeface="Montserrat"/>
              </a:rPr>
              <a:t>tuần</a:t>
            </a:r>
            <a:r>
              <a:rPr lang="en-US" sz="2000" dirty="0">
                <a:solidFill>
                  <a:schemeClr val="bg1"/>
                </a:solidFill>
                <a:latin typeface="Montserrat"/>
              </a:rPr>
              <a:t>. </a:t>
            </a:r>
          </a:p>
        </p:txBody>
      </p:sp>
      <p:pic>
        <p:nvPicPr>
          <p:cNvPr id="3" name="Picture 2">
            <a:extLst>
              <a:ext uri="{FF2B5EF4-FFF2-40B4-BE49-F238E27FC236}">
                <a16:creationId xmlns:a16="http://schemas.microsoft.com/office/drawing/2014/main" id="{34794A1E-0B7D-F290-6A32-1B5F362D460A}"/>
              </a:ext>
            </a:extLst>
          </p:cNvPr>
          <p:cNvPicPr>
            <a:picLocks noChangeAspect="1"/>
          </p:cNvPicPr>
          <p:nvPr/>
        </p:nvPicPr>
        <p:blipFill>
          <a:blip r:embed="rId3"/>
          <a:stretch>
            <a:fillRect/>
          </a:stretch>
        </p:blipFill>
        <p:spPr>
          <a:xfrm>
            <a:off x="1697729" y="654949"/>
            <a:ext cx="8796541" cy="4870521"/>
          </a:xfrm>
          <a:prstGeom prst="rect">
            <a:avLst/>
          </a:prstGeom>
        </p:spPr>
      </p:pic>
    </p:spTree>
    <p:extLst>
      <p:ext uri="{BB962C8B-B14F-4D97-AF65-F5344CB8AC3E}">
        <p14:creationId xmlns:p14="http://schemas.microsoft.com/office/powerpoint/2010/main" val="606606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i-fi future city dark wallpaper background - Gnome-look.org">
            <a:extLst>
              <a:ext uri="{FF2B5EF4-FFF2-40B4-BE49-F238E27FC236}">
                <a16:creationId xmlns:a16="http://schemas.microsoft.com/office/drawing/2014/main" id="{472BFBCD-0EF7-ED7D-3C60-5721707C1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AB40D3-D65B-7562-10E9-F1A719914DE2}"/>
              </a:ext>
            </a:extLst>
          </p:cNvPr>
          <p:cNvSpPr txBox="1"/>
          <p:nvPr/>
        </p:nvSpPr>
        <p:spPr>
          <a:xfrm>
            <a:off x="-2" y="2905569"/>
            <a:ext cx="12192000" cy="827406"/>
          </a:xfrm>
          <a:prstGeom prst="rect">
            <a:avLst/>
          </a:prstGeom>
          <a:noFill/>
        </p:spPr>
        <p:txBody>
          <a:bodyPr wrap="square">
            <a:spAutoFit/>
          </a:bodyPr>
          <a:lstStyle/>
          <a:p>
            <a:pPr algn="ctr">
              <a:lnSpc>
                <a:spcPct val="200000"/>
              </a:lnSpc>
              <a:spcBef>
                <a:spcPts val="0"/>
              </a:spcBef>
              <a:buClr>
                <a:schemeClr val="dk1"/>
              </a:buClr>
              <a:buSzPts val="1100"/>
            </a:pPr>
            <a:r>
              <a:rPr lang="en-US" sz="2800" b="1" spc="300" dirty="0">
                <a:solidFill>
                  <a:schemeClr val="bg1"/>
                </a:solidFill>
                <a:latin typeface="Montserrat" pitchFamily="2" charset="0"/>
              </a:rPr>
              <a:t>V. XU HƯỚNG PHÁT HÀNH</a:t>
            </a:r>
          </a:p>
        </p:txBody>
      </p:sp>
    </p:spTree>
    <p:extLst>
      <p:ext uri="{BB962C8B-B14F-4D97-AF65-F5344CB8AC3E}">
        <p14:creationId xmlns:p14="http://schemas.microsoft.com/office/powerpoint/2010/main" val="192647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photo cool geometric triangular figure in a neon laser light - great for backgrounds">
            <a:extLst>
              <a:ext uri="{FF2B5EF4-FFF2-40B4-BE49-F238E27FC236}">
                <a16:creationId xmlns:a16="http://schemas.microsoft.com/office/drawing/2014/main" id="{D2E30960-B329-6DD9-EAB6-99CD1457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E11B6A-A8B3-BCA7-F169-A8356625FACB}"/>
              </a:ext>
            </a:extLst>
          </p:cNvPr>
          <p:cNvSpPr/>
          <p:nvPr/>
        </p:nvSpPr>
        <p:spPr>
          <a:xfrm>
            <a:off x="0" y="1"/>
            <a:ext cx="12192000" cy="6858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Logo, icon&#10;&#10;Description automatically generated">
            <a:extLst>
              <a:ext uri="{FF2B5EF4-FFF2-40B4-BE49-F238E27FC236}">
                <a16:creationId xmlns:a16="http://schemas.microsoft.com/office/drawing/2014/main" id="{D5425E13-C9A7-1131-74D0-DFEFFBBAE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955" y="1410910"/>
            <a:ext cx="2018090" cy="2018090"/>
          </a:xfrm>
          <a:prstGeom prst="rect">
            <a:avLst/>
          </a:prstGeom>
        </p:spPr>
      </p:pic>
      <p:sp>
        <p:nvSpPr>
          <p:cNvPr id="8" name="TextBox 7">
            <a:extLst>
              <a:ext uri="{FF2B5EF4-FFF2-40B4-BE49-F238E27FC236}">
                <a16:creationId xmlns:a16="http://schemas.microsoft.com/office/drawing/2014/main" id="{C1A09D99-490D-6861-15E3-EDC7C98B1F69}"/>
              </a:ext>
            </a:extLst>
          </p:cNvPr>
          <p:cNvSpPr txBox="1"/>
          <p:nvPr/>
        </p:nvSpPr>
        <p:spPr>
          <a:xfrm>
            <a:off x="-4330" y="3702033"/>
            <a:ext cx="12196330" cy="1137876"/>
          </a:xfrm>
          <a:prstGeom prst="rect">
            <a:avLst/>
          </a:prstGeom>
          <a:noFill/>
        </p:spPr>
        <p:txBody>
          <a:bodyPr wrap="square">
            <a:spAutoFit/>
          </a:bodyPr>
          <a:lstStyle/>
          <a:p>
            <a:pPr algn="ctr">
              <a:lnSpc>
                <a:spcPct val="150000"/>
              </a:lnSpc>
            </a:pPr>
            <a:r>
              <a:rPr lang="en-US" sz="2400" dirty="0">
                <a:solidFill>
                  <a:schemeClr val="bg1"/>
                </a:solidFill>
                <a:latin typeface="Montserrat"/>
              </a:rPr>
              <a:t>PHIM VÀ TRUYỀN HÌNH TRỰC TUYẾN ĐƯỢC CẬP NHẬT </a:t>
            </a:r>
          </a:p>
          <a:p>
            <a:pPr algn="ctr">
              <a:lnSpc>
                <a:spcPct val="150000"/>
              </a:lnSpc>
            </a:pPr>
            <a:r>
              <a:rPr lang="en-US" sz="2400" b="1" dirty="0">
                <a:solidFill>
                  <a:srgbClr val="FF0000"/>
                </a:solidFill>
                <a:latin typeface="Montserrat"/>
              </a:rPr>
              <a:t>GẦN NHƯ ĐỒNG THỜI </a:t>
            </a:r>
            <a:r>
              <a:rPr lang="en-US" sz="2400" dirty="0">
                <a:solidFill>
                  <a:schemeClr val="bg1"/>
                </a:solidFill>
                <a:latin typeface="Montserrat"/>
              </a:rPr>
              <a:t>VỚI THỜI GIAN PHÁT HÀNH CỦA PHIM</a:t>
            </a:r>
          </a:p>
        </p:txBody>
      </p:sp>
    </p:spTree>
    <p:extLst>
      <p:ext uri="{BB962C8B-B14F-4D97-AF65-F5344CB8AC3E}">
        <p14:creationId xmlns:p14="http://schemas.microsoft.com/office/powerpoint/2010/main" val="1427799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photo cool geometric triangular figure in a neon laser light - great for backgrounds">
            <a:extLst>
              <a:ext uri="{FF2B5EF4-FFF2-40B4-BE49-F238E27FC236}">
                <a16:creationId xmlns:a16="http://schemas.microsoft.com/office/drawing/2014/main" id="{D2E30960-B329-6DD9-EAB6-99CD1457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E11B6A-A8B3-BCA7-F169-A8356625FACB}"/>
              </a:ext>
            </a:extLst>
          </p:cNvPr>
          <p:cNvSpPr/>
          <p:nvPr/>
        </p:nvSpPr>
        <p:spPr>
          <a:xfrm>
            <a:off x="0" y="1"/>
            <a:ext cx="12192000" cy="6858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1A09D99-490D-6861-15E3-EDC7C98B1F69}"/>
              </a:ext>
            </a:extLst>
          </p:cNvPr>
          <p:cNvSpPr txBox="1"/>
          <p:nvPr/>
        </p:nvSpPr>
        <p:spPr>
          <a:xfrm>
            <a:off x="-4330" y="3702033"/>
            <a:ext cx="12196330" cy="1137876"/>
          </a:xfrm>
          <a:prstGeom prst="rect">
            <a:avLst/>
          </a:prstGeom>
          <a:noFill/>
        </p:spPr>
        <p:txBody>
          <a:bodyPr wrap="square">
            <a:spAutoFit/>
          </a:bodyPr>
          <a:lstStyle/>
          <a:p>
            <a:pPr algn="ctr">
              <a:lnSpc>
                <a:spcPct val="150000"/>
              </a:lnSpc>
            </a:pPr>
            <a:r>
              <a:rPr lang="en-US" sz="2400" dirty="0">
                <a:solidFill>
                  <a:schemeClr val="bg1"/>
                </a:solidFill>
                <a:latin typeface="Montserrat"/>
              </a:rPr>
              <a:t>PHIM VÀ TRUYỀN HÌNH TRỰC TUYẾN ĐƯỢC SẢN XUẤT</a:t>
            </a:r>
          </a:p>
          <a:p>
            <a:pPr algn="ctr">
              <a:lnSpc>
                <a:spcPct val="150000"/>
              </a:lnSpc>
            </a:pPr>
            <a:r>
              <a:rPr lang="en-US" sz="2400" dirty="0">
                <a:solidFill>
                  <a:schemeClr val="bg1"/>
                </a:solidFill>
                <a:latin typeface="Montserrat"/>
              </a:rPr>
              <a:t>TẠI </a:t>
            </a:r>
            <a:r>
              <a:rPr lang="en-US" sz="2400" b="1" dirty="0">
                <a:solidFill>
                  <a:srgbClr val="FF0000"/>
                </a:solidFill>
                <a:latin typeface="Montserrat"/>
              </a:rPr>
              <a:t>NHIỀU QUỐC GIA </a:t>
            </a:r>
            <a:r>
              <a:rPr lang="en-US" sz="2400" dirty="0">
                <a:solidFill>
                  <a:schemeClr val="bg1"/>
                </a:solidFill>
                <a:latin typeface="Montserrat"/>
              </a:rPr>
              <a:t>(ĐA QUỐC GIA)</a:t>
            </a:r>
          </a:p>
        </p:txBody>
      </p:sp>
      <p:pic>
        <p:nvPicPr>
          <p:cNvPr id="6146" name="Picture 2">
            <a:extLst>
              <a:ext uri="{FF2B5EF4-FFF2-40B4-BE49-F238E27FC236}">
                <a16:creationId xmlns:a16="http://schemas.microsoft.com/office/drawing/2014/main" id="{68EC4823-FD20-9EC9-6FAC-F43304B8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914400"/>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20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photo cool geometric triangular figure in a neon laser light - great for backgrounds">
            <a:extLst>
              <a:ext uri="{FF2B5EF4-FFF2-40B4-BE49-F238E27FC236}">
                <a16:creationId xmlns:a16="http://schemas.microsoft.com/office/drawing/2014/main" id="{D2E30960-B329-6DD9-EAB6-99CD1457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E11B6A-A8B3-BCA7-F169-A8356625FACB}"/>
              </a:ext>
            </a:extLst>
          </p:cNvPr>
          <p:cNvSpPr/>
          <p:nvPr/>
        </p:nvSpPr>
        <p:spPr>
          <a:xfrm>
            <a:off x="0" y="1"/>
            <a:ext cx="12192000" cy="6858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1A09D99-490D-6861-15E3-EDC7C98B1F69}"/>
              </a:ext>
            </a:extLst>
          </p:cNvPr>
          <p:cNvSpPr txBox="1"/>
          <p:nvPr/>
        </p:nvSpPr>
        <p:spPr>
          <a:xfrm>
            <a:off x="-4330" y="3702033"/>
            <a:ext cx="12196330" cy="1691873"/>
          </a:xfrm>
          <a:prstGeom prst="rect">
            <a:avLst/>
          </a:prstGeom>
          <a:noFill/>
        </p:spPr>
        <p:txBody>
          <a:bodyPr wrap="square">
            <a:spAutoFit/>
          </a:bodyPr>
          <a:lstStyle/>
          <a:p>
            <a:pPr algn="ctr">
              <a:lnSpc>
                <a:spcPct val="150000"/>
              </a:lnSpc>
            </a:pPr>
            <a:r>
              <a:rPr lang="en-US" sz="2400" dirty="0">
                <a:solidFill>
                  <a:schemeClr val="bg1"/>
                </a:solidFill>
                <a:latin typeface="Montserrat"/>
              </a:rPr>
              <a:t>CÁC THỂ LOẠI </a:t>
            </a:r>
            <a:r>
              <a:rPr lang="en-US" sz="2400" b="1" dirty="0">
                <a:solidFill>
                  <a:srgbClr val="FF0000"/>
                </a:solidFill>
                <a:latin typeface="Montserrat"/>
              </a:rPr>
              <a:t>HÀI - KỊCH (DRAMA – COMEDY)</a:t>
            </a:r>
          </a:p>
          <a:p>
            <a:pPr algn="ctr">
              <a:lnSpc>
                <a:spcPct val="150000"/>
              </a:lnSpc>
            </a:pPr>
            <a:r>
              <a:rPr lang="en-US" sz="2400" dirty="0">
                <a:solidFill>
                  <a:schemeClr val="bg1"/>
                </a:solidFill>
                <a:latin typeface="Montserrat"/>
              </a:rPr>
              <a:t>SẼ LÀ </a:t>
            </a:r>
            <a:r>
              <a:rPr lang="en-US" sz="2400" b="1" dirty="0">
                <a:solidFill>
                  <a:srgbClr val="FF0000"/>
                </a:solidFill>
                <a:latin typeface="Montserrat"/>
              </a:rPr>
              <a:t>XU HƯỚNG PHÁT TRIỂN</a:t>
            </a:r>
            <a:r>
              <a:rPr lang="en-US" sz="2400" dirty="0">
                <a:solidFill>
                  <a:schemeClr val="bg1"/>
                </a:solidFill>
                <a:latin typeface="Montserrat"/>
              </a:rPr>
              <a:t> </a:t>
            </a:r>
          </a:p>
          <a:p>
            <a:pPr algn="ctr">
              <a:lnSpc>
                <a:spcPct val="150000"/>
              </a:lnSpc>
            </a:pPr>
            <a:r>
              <a:rPr lang="en-US" sz="2400" dirty="0">
                <a:solidFill>
                  <a:schemeClr val="bg1"/>
                </a:solidFill>
                <a:latin typeface="Montserrat"/>
              </a:rPr>
              <a:t>DO PHẢN CHIẾU CUỘC SỐNG THỰC TẾ CỦA NGƯỜI XEM</a:t>
            </a:r>
          </a:p>
        </p:txBody>
      </p:sp>
      <p:pic>
        <p:nvPicPr>
          <p:cNvPr id="7170" name="Picture 2">
            <a:extLst>
              <a:ext uri="{FF2B5EF4-FFF2-40B4-BE49-F238E27FC236}">
                <a16:creationId xmlns:a16="http://schemas.microsoft.com/office/drawing/2014/main" id="{29251AC4-080F-E891-22E6-9E9D888F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860" y="981075"/>
            <a:ext cx="2647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9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p&#10;&#10;Description automatically generated with low confidence">
            <a:extLst>
              <a:ext uri="{FF2B5EF4-FFF2-40B4-BE49-F238E27FC236}">
                <a16:creationId xmlns:a16="http://schemas.microsoft.com/office/drawing/2014/main" id="{C6F4B6FF-9CB6-8AD6-3424-C19669A1F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Google Shape;2742;p35">
            <a:extLst>
              <a:ext uri="{FF2B5EF4-FFF2-40B4-BE49-F238E27FC236}">
                <a16:creationId xmlns:a16="http://schemas.microsoft.com/office/drawing/2014/main" id="{DC79992E-1222-5F88-7E73-8EA6B537B20E}"/>
              </a:ext>
            </a:extLst>
          </p:cNvPr>
          <p:cNvSpPr/>
          <p:nvPr/>
        </p:nvSpPr>
        <p:spPr>
          <a:xfrm>
            <a:off x="152400" y="2072007"/>
            <a:ext cx="5562600" cy="399900"/>
          </a:xfrm>
          <a:prstGeom prst="roundRect">
            <a:avLst>
              <a:gd name="adj" fmla="val 50000"/>
            </a:avLst>
          </a:prstGeom>
          <a:gradFill>
            <a:gsLst>
              <a:gs pos="100000">
                <a:schemeClr val="lt2"/>
              </a:gs>
              <a:gs pos="0">
                <a:schemeClr val="bg1">
                  <a:alpha val="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52;p31">
            <a:extLst>
              <a:ext uri="{FF2B5EF4-FFF2-40B4-BE49-F238E27FC236}">
                <a16:creationId xmlns:a16="http://schemas.microsoft.com/office/drawing/2014/main" id="{ED1E6CBE-3BE8-84FA-D87F-2F41E18DADE3}"/>
              </a:ext>
            </a:extLst>
          </p:cNvPr>
          <p:cNvSpPr txBox="1">
            <a:spLocks/>
          </p:cNvSpPr>
          <p:nvPr/>
        </p:nvSpPr>
        <p:spPr>
          <a:xfrm>
            <a:off x="-114300" y="680403"/>
            <a:ext cx="6096000" cy="711201"/>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dk1"/>
              </a:buClr>
              <a:buSzPts val="1100"/>
              <a:buFont typeface="Arial"/>
              <a:buNone/>
            </a:pPr>
            <a:r>
              <a:rPr lang="en-US" sz="3200" b="1" spc="300" dirty="0">
                <a:solidFill>
                  <a:schemeClr val="bg1"/>
                </a:solidFill>
                <a:latin typeface="Montserrat" pitchFamily="2" charset="0"/>
              </a:rPr>
              <a:t>MỤC LỤC</a:t>
            </a:r>
          </a:p>
        </p:txBody>
      </p:sp>
      <p:sp>
        <p:nvSpPr>
          <p:cNvPr id="17" name="Google Shape;152;p31">
            <a:extLst>
              <a:ext uri="{FF2B5EF4-FFF2-40B4-BE49-F238E27FC236}">
                <a16:creationId xmlns:a16="http://schemas.microsoft.com/office/drawing/2014/main" id="{0E30DAE6-AF37-5935-6D51-D029A0DE6B9C}"/>
              </a:ext>
            </a:extLst>
          </p:cNvPr>
          <p:cNvSpPr txBox="1">
            <a:spLocks/>
          </p:cNvSpPr>
          <p:nvPr/>
        </p:nvSpPr>
        <p:spPr>
          <a:xfrm>
            <a:off x="0" y="2471907"/>
            <a:ext cx="6096000" cy="4005093"/>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spcBef>
                <a:spcPts val="0"/>
              </a:spcBef>
              <a:buClr>
                <a:schemeClr val="dk1"/>
              </a:buClr>
              <a:buSzPts val="1100"/>
            </a:pPr>
            <a:r>
              <a:rPr lang="en-US" sz="2400" b="1" spc="300" dirty="0">
                <a:solidFill>
                  <a:schemeClr val="bg1"/>
                </a:solidFill>
                <a:latin typeface="Montserrat" pitchFamily="2" charset="0"/>
              </a:rPr>
              <a:t>  1.	GIỚI THIỆU VỀ DATASET</a:t>
            </a:r>
          </a:p>
          <a:p>
            <a:pPr algn="just">
              <a:lnSpc>
                <a:spcPct val="200000"/>
              </a:lnSpc>
              <a:spcBef>
                <a:spcPts val="0"/>
              </a:spcBef>
              <a:buClr>
                <a:schemeClr val="dk1"/>
              </a:buClr>
              <a:buSzPts val="1100"/>
            </a:pPr>
            <a:r>
              <a:rPr lang="en-US" sz="2400" b="1" spc="300" dirty="0">
                <a:solidFill>
                  <a:schemeClr val="bg1"/>
                </a:solidFill>
                <a:latin typeface="Montserrat" pitchFamily="2" charset="0"/>
              </a:rPr>
              <a:t>  2.	CÁC CÔNG CỤ SỬ DỤNG</a:t>
            </a:r>
          </a:p>
          <a:p>
            <a:pPr algn="just">
              <a:lnSpc>
                <a:spcPct val="200000"/>
              </a:lnSpc>
              <a:spcBef>
                <a:spcPts val="0"/>
              </a:spcBef>
              <a:buClr>
                <a:schemeClr val="dk1"/>
              </a:buClr>
              <a:buSzPts val="1100"/>
            </a:pPr>
            <a:r>
              <a:rPr lang="en-US" sz="2400" b="1" spc="300" dirty="0">
                <a:solidFill>
                  <a:schemeClr val="bg1"/>
                </a:solidFill>
                <a:latin typeface="Montserrat" pitchFamily="2" charset="0"/>
              </a:rPr>
              <a:t>  3.	CÁC BƯỚC THỰC HIỆN</a:t>
            </a:r>
          </a:p>
          <a:p>
            <a:pPr algn="just">
              <a:lnSpc>
                <a:spcPct val="200000"/>
              </a:lnSpc>
              <a:spcBef>
                <a:spcPts val="0"/>
              </a:spcBef>
              <a:buClr>
                <a:schemeClr val="dk1"/>
              </a:buClr>
              <a:buSzPts val="1100"/>
            </a:pPr>
            <a:r>
              <a:rPr lang="en-US" sz="2400" b="1" spc="300" dirty="0">
                <a:solidFill>
                  <a:schemeClr val="bg1"/>
                </a:solidFill>
                <a:latin typeface="Montserrat" pitchFamily="2" charset="0"/>
              </a:rPr>
              <a:t>  4.	CÁC VẤN ĐỀ PHÂN TÍCH</a:t>
            </a:r>
          </a:p>
          <a:p>
            <a:pPr algn="just">
              <a:lnSpc>
                <a:spcPct val="200000"/>
              </a:lnSpc>
              <a:spcBef>
                <a:spcPts val="0"/>
              </a:spcBef>
              <a:buClr>
                <a:schemeClr val="dk1"/>
              </a:buClr>
              <a:buSzPts val="1100"/>
            </a:pPr>
            <a:r>
              <a:rPr lang="en-US" sz="2400" b="1" spc="300" dirty="0">
                <a:solidFill>
                  <a:schemeClr val="bg1"/>
                </a:solidFill>
                <a:latin typeface="Montserrat" pitchFamily="2" charset="0"/>
              </a:rPr>
              <a:t>  5.	XU HƯỚNG PHÁT HÀNH</a:t>
            </a:r>
          </a:p>
          <a:p>
            <a:pPr marL="457200" indent="-457200" algn="ctr">
              <a:lnSpc>
                <a:spcPct val="100000"/>
              </a:lnSpc>
              <a:spcBef>
                <a:spcPts val="0"/>
              </a:spcBef>
              <a:buClr>
                <a:schemeClr val="dk1"/>
              </a:buClr>
              <a:buSzPts val="1100"/>
              <a:buFont typeface="Arial"/>
              <a:buAutoNum type="arabicPeriod"/>
            </a:pPr>
            <a:endParaRPr lang="en-US" sz="2400" b="1" spc="300" dirty="0">
              <a:solidFill>
                <a:schemeClr val="bg1"/>
              </a:solidFill>
              <a:latin typeface="Montserrat" pitchFamily="2" charset="0"/>
            </a:endParaRPr>
          </a:p>
        </p:txBody>
      </p:sp>
    </p:spTree>
    <p:extLst>
      <p:ext uri="{BB962C8B-B14F-4D97-AF65-F5344CB8AC3E}">
        <p14:creationId xmlns:p14="http://schemas.microsoft.com/office/powerpoint/2010/main" val="3449945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photo cool geometric triangular figure in a neon laser light - great for backgrounds">
            <a:extLst>
              <a:ext uri="{FF2B5EF4-FFF2-40B4-BE49-F238E27FC236}">
                <a16:creationId xmlns:a16="http://schemas.microsoft.com/office/drawing/2014/main" id="{D2E30960-B329-6DD9-EAB6-99CD1457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3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E11B6A-A8B3-BCA7-F169-A8356625FACB}"/>
              </a:ext>
            </a:extLst>
          </p:cNvPr>
          <p:cNvSpPr/>
          <p:nvPr/>
        </p:nvSpPr>
        <p:spPr>
          <a:xfrm>
            <a:off x="0" y="1"/>
            <a:ext cx="12192000" cy="6858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1A09D99-490D-6861-15E3-EDC7C98B1F69}"/>
              </a:ext>
            </a:extLst>
          </p:cNvPr>
          <p:cNvSpPr txBox="1"/>
          <p:nvPr/>
        </p:nvSpPr>
        <p:spPr>
          <a:xfrm>
            <a:off x="-4330" y="3702033"/>
            <a:ext cx="12196330" cy="1137876"/>
          </a:xfrm>
          <a:prstGeom prst="rect">
            <a:avLst/>
          </a:prstGeom>
          <a:noFill/>
        </p:spPr>
        <p:txBody>
          <a:bodyPr wrap="square">
            <a:spAutoFit/>
          </a:bodyPr>
          <a:lstStyle/>
          <a:p>
            <a:pPr algn="ctr">
              <a:lnSpc>
                <a:spcPct val="150000"/>
              </a:lnSpc>
            </a:pPr>
            <a:r>
              <a:rPr lang="en-US" sz="2400" dirty="0">
                <a:solidFill>
                  <a:schemeClr val="bg1"/>
                </a:solidFill>
                <a:latin typeface="Montserrat"/>
              </a:rPr>
              <a:t>FILM VÀ CHƯƠNG TRÌNH TRUYỀN HÌNH TRỰC TIẾP</a:t>
            </a:r>
          </a:p>
          <a:p>
            <a:pPr algn="ctr">
              <a:lnSpc>
                <a:spcPct val="150000"/>
              </a:lnSpc>
            </a:pPr>
            <a:r>
              <a:rPr lang="en-US" sz="2400" dirty="0">
                <a:solidFill>
                  <a:schemeClr val="bg1"/>
                </a:solidFill>
                <a:latin typeface="Montserrat"/>
              </a:rPr>
              <a:t>ĐƯỢC </a:t>
            </a:r>
            <a:r>
              <a:rPr lang="en-US" sz="2400" b="1" dirty="0">
                <a:solidFill>
                  <a:srgbClr val="FF0000"/>
                </a:solidFill>
                <a:latin typeface="Montserrat"/>
              </a:rPr>
              <a:t>PHÁT HÀNH VÀO THỨ 6</a:t>
            </a:r>
            <a:r>
              <a:rPr lang="en-US" sz="2400" dirty="0">
                <a:solidFill>
                  <a:schemeClr val="bg1"/>
                </a:solidFill>
                <a:latin typeface="Montserrat"/>
              </a:rPr>
              <a:t> NHẰM ĐÁP ỨNG NHU CẦU CỦA NGƯỜI XEM</a:t>
            </a:r>
          </a:p>
        </p:txBody>
      </p:sp>
      <p:pic>
        <p:nvPicPr>
          <p:cNvPr id="1026" name="Picture 2">
            <a:extLst>
              <a:ext uri="{FF2B5EF4-FFF2-40B4-BE49-F238E27FC236}">
                <a16:creationId xmlns:a16="http://schemas.microsoft.com/office/drawing/2014/main" id="{01121551-885A-BB34-CEDD-E89523F01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119" y="717568"/>
            <a:ext cx="2711432" cy="271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4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uter, computer, indoor, ceiling&#10;&#10;Description automatically generated">
            <a:extLst>
              <a:ext uri="{FF2B5EF4-FFF2-40B4-BE49-F238E27FC236}">
                <a16:creationId xmlns:a16="http://schemas.microsoft.com/office/drawing/2014/main" id="{9B3097E8-D039-2B35-AD3D-546414392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6" name="TextBox 5">
            <a:extLst>
              <a:ext uri="{FF2B5EF4-FFF2-40B4-BE49-F238E27FC236}">
                <a16:creationId xmlns:a16="http://schemas.microsoft.com/office/drawing/2014/main" id="{EBCC0894-8951-588B-D67E-E9A89896BBB7}"/>
              </a:ext>
            </a:extLst>
          </p:cNvPr>
          <p:cNvSpPr txBox="1"/>
          <p:nvPr/>
        </p:nvSpPr>
        <p:spPr>
          <a:xfrm>
            <a:off x="1" y="3244334"/>
            <a:ext cx="12192000" cy="707886"/>
          </a:xfrm>
          <a:prstGeom prst="rect">
            <a:avLst/>
          </a:prstGeom>
          <a:noFill/>
        </p:spPr>
        <p:txBody>
          <a:bodyPr wrap="square" rtlCol="0">
            <a:spAutoFit/>
          </a:bodyPr>
          <a:lstStyle/>
          <a:p>
            <a:pPr algn="ctr"/>
            <a:r>
              <a:rPr lang="en-US" sz="4000" b="1" spc="600" dirty="0">
                <a:solidFill>
                  <a:schemeClr val="bg1"/>
                </a:solidFill>
                <a:latin typeface="Montserrat Black" pitchFamily="2" charset="0"/>
              </a:rPr>
              <a:t>THANKS FOR WATCHING</a:t>
            </a:r>
          </a:p>
        </p:txBody>
      </p:sp>
    </p:spTree>
    <p:extLst>
      <p:ext uri="{BB962C8B-B14F-4D97-AF65-F5344CB8AC3E}">
        <p14:creationId xmlns:p14="http://schemas.microsoft.com/office/powerpoint/2010/main" val="429042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eating a cupcake&#10;&#10;Description automatically generated">
            <a:extLst>
              <a:ext uri="{FF2B5EF4-FFF2-40B4-BE49-F238E27FC236}">
                <a16:creationId xmlns:a16="http://schemas.microsoft.com/office/drawing/2014/main" id="{3759CC95-5585-362B-7D6D-B4861C631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7" name="TextBox 6">
            <a:extLst>
              <a:ext uri="{FF2B5EF4-FFF2-40B4-BE49-F238E27FC236}">
                <a16:creationId xmlns:a16="http://schemas.microsoft.com/office/drawing/2014/main" id="{390FBF3E-F014-C80C-4499-78AB5C7DC06A}"/>
              </a:ext>
            </a:extLst>
          </p:cNvPr>
          <p:cNvSpPr txBox="1"/>
          <p:nvPr/>
        </p:nvSpPr>
        <p:spPr>
          <a:xfrm>
            <a:off x="5598543" y="3167390"/>
            <a:ext cx="6593457" cy="523220"/>
          </a:xfrm>
          <a:prstGeom prst="rect">
            <a:avLst/>
          </a:prstGeom>
          <a:noFill/>
        </p:spPr>
        <p:txBody>
          <a:bodyPr wrap="square">
            <a:spAutoFit/>
          </a:bodyPr>
          <a:lstStyle/>
          <a:p>
            <a:pPr algn="ctr"/>
            <a:r>
              <a:rPr lang="en-US" sz="2800" b="1" spc="300" dirty="0">
                <a:solidFill>
                  <a:schemeClr val="bg1"/>
                </a:solidFill>
                <a:latin typeface="Montserrat" pitchFamily="2" charset="0"/>
              </a:rPr>
              <a:t>I.GIỚI THIỆU VỀ DATASET</a:t>
            </a:r>
            <a:endParaRPr lang="en-US" sz="2800" dirty="0"/>
          </a:p>
        </p:txBody>
      </p:sp>
    </p:spTree>
    <p:extLst>
      <p:ext uri="{BB962C8B-B14F-4D97-AF65-F5344CB8AC3E}">
        <p14:creationId xmlns:p14="http://schemas.microsoft.com/office/powerpoint/2010/main" val="380970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person&#10;&#10;Description automatically generated">
            <a:extLst>
              <a:ext uri="{FF2B5EF4-FFF2-40B4-BE49-F238E27FC236}">
                <a16:creationId xmlns:a16="http://schemas.microsoft.com/office/drawing/2014/main" id="{A267FF7E-14DD-C4F8-B3C1-97A959554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4933"/>
          </a:xfrm>
          <a:prstGeom prst="rect">
            <a:avLst/>
          </a:prstGeom>
        </p:spPr>
      </p:pic>
      <p:sp>
        <p:nvSpPr>
          <p:cNvPr id="6" name="Rectangle 5">
            <a:extLst>
              <a:ext uri="{FF2B5EF4-FFF2-40B4-BE49-F238E27FC236}">
                <a16:creationId xmlns:a16="http://schemas.microsoft.com/office/drawing/2014/main" id="{63111A94-43E7-1BBE-97D5-C20EE181A389}"/>
              </a:ext>
            </a:extLst>
          </p:cNvPr>
          <p:cNvSpPr/>
          <p:nvPr/>
        </p:nvSpPr>
        <p:spPr>
          <a:xfrm>
            <a:off x="0" y="1"/>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FA06AC-C3E1-D81A-9DB3-4522134F11EF}"/>
              </a:ext>
            </a:extLst>
          </p:cNvPr>
          <p:cNvSpPr txBox="1"/>
          <p:nvPr/>
        </p:nvSpPr>
        <p:spPr>
          <a:xfrm>
            <a:off x="311150" y="1708796"/>
            <a:ext cx="11569700" cy="400423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solidFill>
                  <a:srgbClr val="E8EAED"/>
                </a:solidFill>
                <a:latin typeface="Montserrat" pitchFamily="2" charset="0"/>
                <a:ea typeface="Times New Roman" panose="02020603050405020304" pitchFamily="18" charset="0"/>
                <a:cs typeface="Courier New" panose="02070309020205020404" pitchFamily="49" charset="0"/>
              </a:rPr>
              <a:t>D</a:t>
            </a:r>
            <a:r>
              <a:rPr lang="vi-VN" sz="2000" dirty="0">
                <a:solidFill>
                  <a:srgbClr val="E8EAED"/>
                </a:solidFill>
                <a:effectLst/>
                <a:latin typeface="Montserrat" pitchFamily="2" charset="0"/>
                <a:ea typeface="Times New Roman" panose="02020603050405020304" pitchFamily="18" charset="0"/>
                <a:cs typeface="Courier New" panose="02070309020205020404" pitchFamily="49" charset="0"/>
              </a:rPr>
              <a:t>ịch vụ phát trực tuyến</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phim</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và</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chương</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trình</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truyền</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 </a:t>
            </a:r>
            <a:r>
              <a:rPr lang="en-US" sz="2000" dirty="0" err="1">
                <a:solidFill>
                  <a:srgbClr val="E8EAED"/>
                </a:solidFill>
                <a:effectLst/>
                <a:latin typeface="Montserrat" pitchFamily="2" charset="0"/>
                <a:ea typeface="Times New Roman" panose="02020603050405020304" pitchFamily="18" charset="0"/>
                <a:cs typeface="Courier New" panose="02070309020205020404" pitchFamily="49" charset="0"/>
              </a:rPr>
              <a:t>hình</a:t>
            </a:r>
            <a:r>
              <a:rPr lang="vi-VN" sz="2000" dirty="0">
                <a:solidFill>
                  <a:srgbClr val="E8EAED"/>
                </a:solidFill>
                <a:effectLst/>
                <a:latin typeface="Montserrat" pitchFamily="2" charset="0"/>
                <a:ea typeface="Times New Roman" panose="02020603050405020304" pitchFamily="18" charset="0"/>
                <a:cs typeface="Courier New" panose="02070309020205020404" pitchFamily="49" charset="0"/>
              </a:rPr>
              <a:t> lớn nhất hành tinh. </a:t>
            </a:r>
            <a:endParaRPr lang="en-US" sz="2000" dirty="0">
              <a:solidFill>
                <a:srgbClr val="E8EAED"/>
              </a:solidFill>
              <a:latin typeface="Montserrat" pitchFamily="2" charset="0"/>
              <a:ea typeface="Times New Roman" panose="02020603050405020304" pitchFamily="18" charset="0"/>
              <a:cs typeface="Courier New" panose="02070309020205020404" pitchFamily="49" charset="0"/>
            </a:endParaRPr>
          </a:p>
          <a:p>
            <a:pPr marL="342900" indent="-342900" algn="just">
              <a:lnSpc>
                <a:spcPct val="150000"/>
              </a:lnSpc>
              <a:buFont typeface="Arial" panose="020B0604020202020204" pitchFamily="34" charset="0"/>
              <a:buChar char="•"/>
            </a:pPr>
            <a:r>
              <a:rPr lang="en-US" sz="2000" dirty="0">
                <a:solidFill>
                  <a:srgbClr val="E8EAED"/>
                </a:solidFill>
                <a:latin typeface="Montserrat" pitchFamily="2" charset="0"/>
                <a:ea typeface="Times New Roman" panose="02020603050405020304" pitchFamily="18" charset="0"/>
                <a:cs typeface="Courier New" panose="02070309020205020404" pitchFamily="49" charset="0"/>
              </a:rPr>
              <a:t>D</a:t>
            </a:r>
            <a:r>
              <a:rPr lang="vi-VN" sz="2000" dirty="0">
                <a:solidFill>
                  <a:srgbClr val="E8EAED"/>
                </a:solidFill>
                <a:effectLst/>
                <a:latin typeface="Montserrat" pitchFamily="2" charset="0"/>
                <a:ea typeface="Times New Roman" panose="02020603050405020304" pitchFamily="18" charset="0"/>
                <a:cs typeface="Courier New" panose="02070309020205020404" pitchFamily="49" charset="0"/>
              </a:rPr>
              <a:t>oanh thu của </a:t>
            </a:r>
            <a:r>
              <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rPr>
              <a:t>Netflix </a:t>
            </a:r>
            <a:r>
              <a:rPr lang="vi-VN" sz="2000" dirty="0">
                <a:solidFill>
                  <a:srgbClr val="E8EAED"/>
                </a:solidFill>
                <a:effectLst/>
                <a:latin typeface="Montserrat" pitchFamily="2" charset="0"/>
                <a:ea typeface="Times New Roman" panose="02020603050405020304" pitchFamily="18" charset="0"/>
                <a:cs typeface="Courier New" panose="02070309020205020404" pitchFamily="49" charset="0"/>
              </a:rPr>
              <a:t>đã tăng theo cấp số nhân</a:t>
            </a:r>
            <a:r>
              <a:rPr lang="en-US" sz="2000" dirty="0">
                <a:solidFill>
                  <a:srgbClr val="E8EAED"/>
                </a:solidFill>
                <a:latin typeface="Montserrat" pitchFamily="2" charset="0"/>
                <a:ea typeface="Times New Roman" panose="02020603050405020304" pitchFamily="18" charset="0"/>
                <a:cs typeface="Courier New" panose="02070309020205020404" pitchFamily="49" charset="0"/>
              </a:rPr>
              <a:t>.</a:t>
            </a:r>
            <a:endParaRPr lang="en-US" sz="2000" dirty="0">
              <a:solidFill>
                <a:srgbClr val="E8EAED"/>
              </a:solidFill>
              <a:effectLst/>
              <a:latin typeface="Montserrat" pitchFamily="2" charset="0"/>
              <a:ea typeface="Times New Roman" panose="02020603050405020304" pitchFamily="18" charset="0"/>
              <a:cs typeface="Courier New" panose="02070309020205020404" pitchFamily="49" charset="0"/>
            </a:endParaRPr>
          </a:p>
          <a:p>
            <a:pPr marL="342900" indent="-342900" algn="just">
              <a:lnSpc>
                <a:spcPct val="150000"/>
              </a:lnSpc>
              <a:buFont typeface="Arial" panose="020B0604020202020204" pitchFamily="34" charset="0"/>
              <a:buChar char="•"/>
            </a:pPr>
            <a:r>
              <a:rPr lang="en-US" sz="2000" dirty="0" err="1">
                <a:solidFill>
                  <a:srgbClr val="E8EAED"/>
                </a:solidFill>
                <a:latin typeface="Montserrat" pitchFamily="2" charset="0"/>
                <a:ea typeface="Times New Roman" panose="02020603050405020304" pitchFamily="18" charset="0"/>
                <a:cs typeface="Courier New" panose="02070309020205020404" pitchFamily="49" charset="0"/>
              </a:rPr>
              <a:t>Tạo</a:t>
            </a:r>
            <a:r>
              <a:rPr lang="en-US" sz="2000" dirty="0">
                <a:solidFill>
                  <a:srgbClr val="E8EAED"/>
                </a:solidFill>
                <a:latin typeface="Montserrat" pitchFamily="2" charset="0"/>
                <a:ea typeface="Times New Roman" panose="02020603050405020304" pitchFamily="18" charset="0"/>
                <a:cs typeface="Courier New" panose="02070309020205020404" pitchFamily="49" charset="0"/>
              </a:rPr>
              <a:t> </a:t>
            </a:r>
            <a:r>
              <a:rPr lang="vi-VN" sz="2000" dirty="0">
                <a:solidFill>
                  <a:srgbClr val="E8EAED"/>
                </a:solidFill>
                <a:effectLst/>
                <a:latin typeface="Montserrat" pitchFamily="2" charset="0"/>
                <a:ea typeface="Times New Roman" panose="02020603050405020304" pitchFamily="18" charset="0"/>
                <a:cs typeface="Courier New" panose="02070309020205020404" pitchFamily="49" charset="0"/>
              </a:rPr>
              <a:t>ra hệ thống đề xuất của riêng mình để hiểu người dùng muốn xem loại phim và chương trình truyền hình nào, phong cách quay phim nào họ thích nhất và cách họ xem các chương trình truyền hình yêu thích của mình. </a:t>
            </a:r>
            <a:endParaRPr lang="en-US" sz="2000" dirty="0">
              <a:solidFill>
                <a:srgbClr val="E8EAED"/>
              </a:solidFill>
              <a:latin typeface="Montserrat" pitchFamily="2" charset="0"/>
              <a:ea typeface="Times New Roman" panose="02020603050405020304" pitchFamily="18" charset="0"/>
              <a:cs typeface="Courier New" panose="02070309020205020404" pitchFamily="49" charset="0"/>
            </a:endParaRPr>
          </a:p>
          <a:p>
            <a:pPr marL="342900" indent="-342900" algn="just">
              <a:lnSpc>
                <a:spcPct val="150000"/>
              </a:lnSpc>
              <a:buFont typeface="Arial" panose="020B0604020202020204" pitchFamily="34" charset="0"/>
              <a:buChar char="•"/>
            </a:pPr>
            <a:endParaRPr lang="en-US" sz="2400" b="1" dirty="0">
              <a:solidFill>
                <a:srgbClr val="E8EAED"/>
              </a:solidFill>
              <a:latin typeface="Montserrat" pitchFamily="2" charset="0"/>
              <a:ea typeface="Times New Roman" panose="02020603050405020304" pitchFamily="18" charset="0"/>
              <a:cs typeface="Courier New" panose="02070309020205020404" pitchFamily="49" charset="0"/>
            </a:endParaRPr>
          </a:p>
          <a:p>
            <a:pPr algn="ctr">
              <a:lnSpc>
                <a:spcPct val="150000"/>
              </a:lnSpc>
            </a:pPr>
            <a:r>
              <a:rPr lang="en-US" sz="2400" b="1" dirty="0">
                <a:solidFill>
                  <a:srgbClr val="E8EAED"/>
                </a:solidFill>
                <a:latin typeface="Montserrat" pitchFamily="2" charset="0"/>
                <a:cs typeface="Courier New" panose="02070309020205020404" pitchFamily="49" charset="0"/>
              </a:rPr>
              <a:t>XU HƯỚNG </a:t>
            </a:r>
            <a:r>
              <a:rPr lang="en-US" sz="2400" b="1" spc="300" dirty="0">
                <a:solidFill>
                  <a:schemeClr val="bg1"/>
                </a:solidFill>
                <a:latin typeface="Montserrat" pitchFamily="2" charset="0"/>
              </a:rPr>
              <a:t>PHÁT HÀNH CHƯƠNG TRÌNH TRUYỀN HÌNH VÀ PHIM TRÊN NỀN TẢNG </a:t>
            </a:r>
            <a:r>
              <a:rPr lang="en-US" sz="2400" b="1" spc="300" dirty="0">
                <a:solidFill>
                  <a:srgbClr val="FF0000"/>
                </a:solidFill>
                <a:latin typeface="Montserrat" pitchFamily="2" charset="0"/>
              </a:rPr>
              <a:t>NETFLIX</a:t>
            </a:r>
            <a:r>
              <a:rPr lang="en-US" sz="2400" b="1" dirty="0">
                <a:solidFill>
                  <a:srgbClr val="E8EAED"/>
                </a:solidFill>
                <a:latin typeface="Montserrat" pitchFamily="2" charset="0"/>
                <a:cs typeface="Courier New" panose="02070309020205020404" pitchFamily="49" charset="0"/>
              </a:rPr>
              <a:t> </a:t>
            </a:r>
            <a:endParaRPr lang="en-US" dirty="0"/>
          </a:p>
        </p:txBody>
      </p:sp>
      <p:pic>
        <p:nvPicPr>
          <p:cNvPr id="19" name="Picture 18" descr="Text&#10;&#10;Description automatically generated">
            <a:extLst>
              <a:ext uri="{FF2B5EF4-FFF2-40B4-BE49-F238E27FC236}">
                <a16:creationId xmlns:a16="http://schemas.microsoft.com/office/drawing/2014/main" id="{BC1E0C62-CFC6-AEB5-0415-116F571DC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363" y="488624"/>
            <a:ext cx="3587274" cy="1203240"/>
          </a:xfrm>
          <a:prstGeom prst="rect">
            <a:avLst/>
          </a:prstGeom>
        </p:spPr>
      </p:pic>
    </p:spTree>
    <p:extLst>
      <p:ext uri="{BB962C8B-B14F-4D97-AF65-F5344CB8AC3E}">
        <p14:creationId xmlns:p14="http://schemas.microsoft.com/office/powerpoint/2010/main" val="379493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low confidence">
            <a:extLst>
              <a:ext uri="{FF2B5EF4-FFF2-40B4-BE49-F238E27FC236}">
                <a16:creationId xmlns:a16="http://schemas.microsoft.com/office/drawing/2014/main" id="{7C82B468-016B-8BAE-1710-CB784C4A6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1290197" cy="6858000"/>
          </a:xfrm>
          <a:prstGeom prst="rect">
            <a:avLst/>
          </a:prstGeom>
        </p:spPr>
      </p:pic>
      <p:sp>
        <p:nvSpPr>
          <p:cNvPr id="6" name="Rectangle 5">
            <a:extLst>
              <a:ext uri="{FF2B5EF4-FFF2-40B4-BE49-F238E27FC236}">
                <a16:creationId xmlns:a16="http://schemas.microsoft.com/office/drawing/2014/main" id="{45EEDFDD-413D-182B-E3E4-4A9E02657D09}"/>
              </a:ext>
            </a:extLst>
          </p:cNvPr>
          <p:cNvSpPr/>
          <p:nvPr/>
        </p:nvSpPr>
        <p:spPr>
          <a:xfrm>
            <a:off x="0" y="0"/>
            <a:ext cx="12192000" cy="6858000"/>
          </a:xfrm>
          <a:prstGeom prst="rect">
            <a:avLst/>
          </a:prstGeom>
          <a:gradFill>
            <a:gsLst>
              <a:gs pos="100000">
                <a:schemeClr val="tx1">
                  <a:alpha val="80000"/>
                </a:schemeClr>
              </a:gs>
              <a:gs pos="0">
                <a:schemeClr val="tx1">
                  <a:alpha val="71000"/>
                </a:schemeClr>
              </a:gs>
            </a:gsLst>
            <a:lin ang="2700006"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334;p4">
            <a:extLst>
              <a:ext uri="{FF2B5EF4-FFF2-40B4-BE49-F238E27FC236}">
                <a16:creationId xmlns:a16="http://schemas.microsoft.com/office/drawing/2014/main" id="{F21F50CE-AD83-2D09-B38A-D4E93BC31A57}"/>
              </a:ext>
            </a:extLst>
          </p:cNvPr>
          <p:cNvSpPr txBox="1"/>
          <p:nvPr/>
        </p:nvSpPr>
        <p:spPr>
          <a:xfrm>
            <a:off x="-2" y="74298"/>
            <a:ext cx="6096000"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vi" sz="2900" b="1" i="0" u="none" strike="noStrike" cap="none" spc="300" dirty="0">
                <a:solidFill>
                  <a:schemeClr val="bg1"/>
                </a:solidFill>
                <a:latin typeface="Montserrat"/>
                <a:ea typeface="Montserrat"/>
                <a:cs typeface="Montserrat"/>
                <a:sym typeface="Montserrat"/>
              </a:rPr>
              <a:t>VỀ DATASET</a:t>
            </a:r>
            <a:endParaRPr sz="2900" b="1" i="0" u="none" strike="noStrike" cap="none" spc="300" dirty="0">
              <a:solidFill>
                <a:schemeClr val="bg1"/>
              </a:solidFill>
              <a:latin typeface="Montserrat"/>
              <a:ea typeface="Montserrat"/>
              <a:cs typeface="Montserrat"/>
              <a:sym typeface="Montserrat"/>
            </a:endParaRPr>
          </a:p>
        </p:txBody>
      </p:sp>
      <p:sp>
        <p:nvSpPr>
          <p:cNvPr id="9" name="TextBox 8">
            <a:extLst>
              <a:ext uri="{FF2B5EF4-FFF2-40B4-BE49-F238E27FC236}">
                <a16:creationId xmlns:a16="http://schemas.microsoft.com/office/drawing/2014/main" id="{86EC6DE8-FFBA-6AEE-B478-F4DCEDEAE0D5}"/>
              </a:ext>
            </a:extLst>
          </p:cNvPr>
          <p:cNvSpPr txBox="1"/>
          <p:nvPr/>
        </p:nvSpPr>
        <p:spPr>
          <a:xfrm>
            <a:off x="139698" y="705498"/>
            <a:ext cx="7721602" cy="5888600"/>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1200"/>
              <a:buFont typeface="Arial"/>
              <a:buNone/>
            </a:pPr>
            <a:r>
              <a:rPr lang="vi-VN" sz="1800" b="0" i="0" u="none" strike="noStrike" cap="none" dirty="0">
                <a:solidFill>
                  <a:schemeClr val="bg1"/>
                </a:solidFill>
                <a:latin typeface="Montserrat"/>
                <a:ea typeface="Montserrat"/>
                <a:cs typeface="Montserrat"/>
                <a:sym typeface="Montserrat"/>
              </a:rPr>
              <a:t>Bộ dữ liệu được tạo ra </a:t>
            </a:r>
            <a:r>
              <a:rPr lang="en-US" sz="1800" b="0" i="0" u="none" strike="noStrike" cap="none" dirty="0">
                <a:solidFill>
                  <a:schemeClr val="bg1"/>
                </a:solidFill>
                <a:latin typeface="Montserrat"/>
                <a:ea typeface="Montserrat"/>
                <a:cs typeface="Montserrat"/>
                <a:sym typeface="Montserrat"/>
              </a:rPr>
              <a:t>bao </a:t>
            </a:r>
            <a:r>
              <a:rPr lang="en-US" sz="1800" b="0" i="0" u="none" strike="noStrike" cap="none" dirty="0" err="1">
                <a:solidFill>
                  <a:schemeClr val="bg1"/>
                </a:solidFill>
                <a:latin typeface="Montserrat"/>
                <a:ea typeface="Montserrat"/>
                <a:cs typeface="Montserrat"/>
                <a:sym typeface="Montserrat"/>
              </a:rPr>
              <a:t>gồm</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danh</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sách</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các</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chương</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trình</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truyền</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hình</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và</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phim</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có</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sẳn</a:t>
            </a:r>
            <a:r>
              <a:rPr lang="en-US" sz="1800" b="0" i="0" u="none" strike="noStrike" cap="none" dirty="0">
                <a:solidFill>
                  <a:schemeClr val="bg1"/>
                </a:solidFill>
                <a:latin typeface="Montserrat"/>
                <a:ea typeface="Montserrat"/>
                <a:cs typeface="Montserrat"/>
                <a:sym typeface="Montserrat"/>
              </a:rPr>
              <a:t> </a:t>
            </a:r>
            <a:r>
              <a:rPr lang="en-US" sz="1800" b="0" i="0" u="none" strike="noStrike" cap="none" dirty="0" err="1">
                <a:solidFill>
                  <a:schemeClr val="bg1"/>
                </a:solidFill>
                <a:latin typeface="Montserrat"/>
                <a:ea typeface="Montserrat"/>
                <a:cs typeface="Montserrat"/>
                <a:sym typeface="Montserrat"/>
              </a:rPr>
              <a:t>trên</a:t>
            </a:r>
            <a:r>
              <a:rPr lang="en-US" sz="1800" b="0" i="0" u="none" strike="noStrike" cap="none" dirty="0">
                <a:solidFill>
                  <a:schemeClr val="bg1"/>
                </a:solidFill>
                <a:latin typeface="Montserrat"/>
                <a:ea typeface="Montserrat"/>
                <a:cs typeface="Montserrat"/>
                <a:sym typeface="Montserrat"/>
              </a:rPr>
              <a:t> Netflix, bao </a:t>
            </a:r>
            <a:r>
              <a:rPr lang="en-US" sz="1800" b="0" i="0" u="none" strike="noStrike" cap="none" dirty="0" err="1">
                <a:solidFill>
                  <a:schemeClr val="bg1"/>
                </a:solidFill>
                <a:latin typeface="Montserrat"/>
                <a:ea typeface="Montserrat"/>
                <a:cs typeface="Montserrat"/>
                <a:sym typeface="Montserrat"/>
              </a:rPr>
              <a:t>gồm</a:t>
            </a:r>
            <a:r>
              <a:rPr lang="en-US" sz="1800" b="0" i="0" u="none" strike="noStrike" cap="none" dirty="0">
                <a:solidFill>
                  <a:schemeClr val="bg1"/>
                </a:solidFill>
                <a:latin typeface="Montserrat"/>
                <a:ea typeface="Montserrat"/>
                <a:cs typeface="Montserrat"/>
                <a:sym typeface="Montserrat"/>
              </a:rPr>
              <a:t>:</a:t>
            </a: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a:solidFill>
                  <a:schemeClr val="bg1"/>
                </a:solidFill>
                <a:latin typeface="Montserrat"/>
                <a:ea typeface="Montserrat"/>
                <a:cs typeface="Montserrat"/>
                <a:sym typeface="Montserrat"/>
              </a:rPr>
              <a:t>ID</a:t>
            </a:r>
          </a:p>
          <a:p>
            <a:pPr marL="742950" lvl="1" indent="-285750" algn="just">
              <a:lnSpc>
                <a:spcPts val="3000"/>
              </a:lnSpc>
              <a:buClr>
                <a:schemeClr val="bg1"/>
              </a:buClr>
              <a:buSzPct val="100000"/>
              <a:buFont typeface="Arial" panose="020B0604020202020204" pitchFamily="34" charset="0"/>
              <a:buChar char="•"/>
            </a:pPr>
            <a:r>
              <a:rPr lang="en-US" dirty="0" err="1">
                <a:solidFill>
                  <a:schemeClr val="bg1"/>
                </a:solidFill>
                <a:latin typeface="Montserrat"/>
                <a:ea typeface="Montserrat"/>
                <a:cs typeface="Montserrat"/>
                <a:sym typeface="Montserrat"/>
              </a:rPr>
              <a:t>Phim</a:t>
            </a:r>
            <a:r>
              <a:rPr lang="en-US" dirty="0">
                <a:solidFill>
                  <a:schemeClr val="bg1"/>
                </a:solidFill>
                <a:latin typeface="Montserrat"/>
                <a:ea typeface="Montserrat"/>
                <a:cs typeface="Montserrat"/>
                <a:sym typeface="Montserrat"/>
              </a:rPr>
              <a:t> hay </a:t>
            </a:r>
            <a:r>
              <a:rPr lang="en-US" dirty="0" err="1">
                <a:solidFill>
                  <a:schemeClr val="bg1"/>
                </a:solidFill>
                <a:latin typeface="Montserrat"/>
                <a:ea typeface="Montserrat"/>
                <a:cs typeface="Montserrat"/>
                <a:sym typeface="Montserrat"/>
              </a:rPr>
              <a:t>Chương</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trình</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truyền</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hình</a:t>
            </a:r>
            <a:r>
              <a:rPr lang="en-US" dirty="0">
                <a:solidFill>
                  <a:schemeClr val="bg1"/>
                </a:solidFill>
                <a:latin typeface="Montserrat"/>
                <a:ea typeface="Montserrat"/>
                <a:cs typeface="Montserrat"/>
                <a:sym typeface="Montserrat"/>
              </a:rPr>
              <a:t>. </a:t>
            </a: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Tựa</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phim</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v</a:t>
            </a:r>
            <a:r>
              <a:rPr lang="en-US" dirty="0" err="1">
                <a:solidFill>
                  <a:schemeClr val="bg1"/>
                </a:solidFill>
                <a:latin typeface="Montserrat"/>
                <a:ea typeface="Montserrat"/>
                <a:cs typeface="Montserrat"/>
                <a:sym typeface="Montserrat"/>
              </a:rPr>
              <a:t>à</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chương</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trình</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truyền</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hình</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dirty="0" err="1">
                <a:solidFill>
                  <a:schemeClr val="bg1"/>
                </a:solidFill>
                <a:latin typeface="Montserrat"/>
                <a:ea typeface="Montserrat"/>
                <a:cs typeface="Montserrat"/>
                <a:sym typeface="Montserrat"/>
              </a:rPr>
              <a:t>Đạo</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diễn</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Diễn</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vi</a:t>
            </a:r>
            <a:r>
              <a:rPr lang="en-US" dirty="0" err="1">
                <a:solidFill>
                  <a:schemeClr val="bg1"/>
                </a:solidFill>
                <a:latin typeface="Montserrat"/>
                <a:ea typeface="Montserrat"/>
                <a:cs typeface="Montserrat"/>
                <a:sym typeface="Montserrat"/>
              </a:rPr>
              <a:t>ên</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Quốc</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gia</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Ng</a:t>
            </a:r>
            <a:r>
              <a:rPr lang="en-US" dirty="0" err="1">
                <a:solidFill>
                  <a:schemeClr val="bg1"/>
                </a:solidFill>
                <a:latin typeface="Montserrat"/>
                <a:ea typeface="Montserrat"/>
                <a:cs typeface="Montserrat"/>
                <a:sym typeface="Montserrat"/>
              </a:rPr>
              <a:t>ày</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phát</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hành</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trên</a:t>
            </a:r>
            <a:r>
              <a:rPr lang="en-US" dirty="0">
                <a:solidFill>
                  <a:schemeClr val="bg1"/>
                </a:solidFill>
                <a:latin typeface="Montserrat"/>
                <a:ea typeface="Montserrat"/>
                <a:cs typeface="Montserrat"/>
                <a:sym typeface="Montserrat"/>
              </a:rPr>
              <a:t> Netflix</a:t>
            </a: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Ng</a:t>
            </a:r>
            <a:r>
              <a:rPr lang="en-US" dirty="0" err="1">
                <a:solidFill>
                  <a:schemeClr val="bg1"/>
                </a:solidFill>
                <a:latin typeface="Montserrat"/>
                <a:ea typeface="Montserrat"/>
                <a:cs typeface="Montserrat"/>
                <a:sym typeface="Montserrat"/>
              </a:rPr>
              <a:t>ày</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phát</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hành</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Xếp</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h</a:t>
            </a:r>
            <a:r>
              <a:rPr lang="en-US" dirty="0" err="1">
                <a:solidFill>
                  <a:schemeClr val="bg1"/>
                </a:solidFill>
                <a:latin typeface="Montserrat"/>
                <a:ea typeface="Montserrat"/>
                <a:cs typeface="Montserrat"/>
                <a:sym typeface="Montserrat"/>
              </a:rPr>
              <a:t>ạng</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b="0" i="0" u="none" strike="noStrike" cap="none" dirty="0" err="1">
                <a:solidFill>
                  <a:schemeClr val="bg1"/>
                </a:solidFill>
                <a:latin typeface="Montserrat"/>
                <a:ea typeface="Montserrat"/>
                <a:cs typeface="Montserrat"/>
                <a:sym typeface="Montserrat"/>
              </a:rPr>
              <a:t>Thời</a:t>
            </a:r>
            <a:r>
              <a:rPr lang="en-US" b="0" i="0" u="none" strike="noStrike" cap="none" dirty="0">
                <a:solidFill>
                  <a:schemeClr val="bg1"/>
                </a:solidFill>
                <a:latin typeface="Montserrat"/>
                <a:ea typeface="Montserrat"/>
                <a:cs typeface="Montserrat"/>
                <a:sym typeface="Montserrat"/>
              </a:rPr>
              <a:t> </a:t>
            </a:r>
            <a:r>
              <a:rPr lang="en-US" b="0" i="0" u="none" strike="noStrike" cap="none" dirty="0" err="1">
                <a:solidFill>
                  <a:schemeClr val="bg1"/>
                </a:solidFill>
                <a:latin typeface="Montserrat"/>
                <a:ea typeface="Montserrat"/>
                <a:cs typeface="Montserrat"/>
                <a:sym typeface="Montserrat"/>
              </a:rPr>
              <a:t>l</a:t>
            </a:r>
            <a:r>
              <a:rPr lang="en-US" dirty="0" err="1">
                <a:solidFill>
                  <a:schemeClr val="bg1"/>
                </a:solidFill>
                <a:latin typeface="Montserrat"/>
                <a:ea typeface="Montserrat"/>
                <a:cs typeface="Montserrat"/>
                <a:sym typeface="Montserrat"/>
              </a:rPr>
              <a:t>ượng</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dirty="0" err="1">
                <a:solidFill>
                  <a:schemeClr val="bg1"/>
                </a:solidFill>
                <a:latin typeface="Montserrat"/>
                <a:ea typeface="Montserrat"/>
                <a:cs typeface="Montserrat"/>
                <a:sym typeface="Montserrat"/>
              </a:rPr>
              <a:t>Thể</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loại</a:t>
            </a:r>
            <a:endParaRPr lang="en-US" dirty="0">
              <a:solidFill>
                <a:schemeClr val="bg1"/>
              </a:solidFill>
              <a:latin typeface="Montserrat"/>
              <a:ea typeface="Montserrat"/>
              <a:cs typeface="Montserrat"/>
              <a:sym typeface="Montserrat"/>
            </a:endParaRPr>
          </a:p>
          <a:p>
            <a:pPr marL="742950" lvl="1" indent="-285750" algn="just">
              <a:lnSpc>
                <a:spcPts val="3000"/>
              </a:lnSpc>
              <a:buClr>
                <a:schemeClr val="bg1"/>
              </a:buClr>
              <a:buSzPct val="100000"/>
              <a:buFont typeface="Arial" panose="020B0604020202020204" pitchFamily="34" charset="0"/>
              <a:buChar char="•"/>
            </a:pPr>
            <a:r>
              <a:rPr lang="en-US" dirty="0" err="1">
                <a:solidFill>
                  <a:schemeClr val="bg1"/>
                </a:solidFill>
                <a:latin typeface="Montserrat"/>
                <a:ea typeface="Montserrat"/>
                <a:cs typeface="Montserrat"/>
                <a:sym typeface="Montserrat"/>
              </a:rPr>
              <a:t>Miêu</a:t>
            </a:r>
            <a:r>
              <a:rPr lang="en-US" dirty="0">
                <a:solidFill>
                  <a:schemeClr val="bg1"/>
                </a:solidFill>
                <a:latin typeface="Montserrat"/>
                <a:ea typeface="Montserrat"/>
                <a:cs typeface="Montserrat"/>
                <a:sym typeface="Montserrat"/>
              </a:rPr>
              <a:t> </a:t>
            </a:r>
            <a:r>
              <a:rPr lang="en-US" dirty="0" err="1">
                <a:solidFill>
                  <a:schemeClr val="bg1"/>
                </a:solidFill>
                <a:latin typeface="Montserrat"/>
                <a:ea typeface="Montserrat"/>
                <a:cs typeface="Montserrat"/>
                <a:sym typeface="Montserrat"/>
              </a:rPr>
              <a:t>tả</a:t>
            </a:r>
            <a:endParaRPr lang="en-US" dirty="0">
              <a:solidFill>
                <a:schemeClr val="bg1"/>
              </a:solidFill>
              <a:latin typeface="Montserrat"/>
              <a:ea typeface="Montserrat"/>
              <a:cs typeface="Montserrat"/>
              <a:sym typeface="Montserrat"/>
            </a:endParaRPr>
          </a:p>
          <a:p>
            <a:pPr algn="ctr">
              <a:lnSpc>
                <a:spcPts val="3000"/>
              </a:lnSpc>
              <a:buClr>
                <a:schemeClr val="bg1"/>
              </a:buClr>
              <a:buSzPct val="100000"/>
            </a:pPr>
            <a:r>
              <a:rPr lang="en-US" dirty="0">
                <a:solidFill>
                  <a:schemeClr val="bg1"/>
                </a:solidFill>
                <a:latin typeface="Montserrat" pitchFamily="2" charset="0"/>
                <a:ea typeface="Montserrat"/>
                <a:cs typeface="Montserrat"/>
                <a:sym typeface="Montserrat"/>
              </a:rPr>
              <a:t>(</a:t>
            </a:r>
            <a:r>
              <a:rPr lang="en-US" b="1" i="0" dirty="0">
                <a:solidFill>
                  <a:schemeClr val="bg1"/>
                </a:solidFill>
                <a:effectLst/>
                <a:latin typeface="Montserrat" pitchFamily="2" charset="0"/>
              </a:rPr>
              <a:t>NETFLIX MOVIES AND TV SHOWS VERSON 5 – </a:t>
            </a:r>
            <a:r>
              <a:rPr lang="vi" sz="1800" b="1" i="0" u="none" strike="noStrike" cap="none" dirty="0">
                <a:solidFill>
                  <a:schemeClr val="bg1"/>
                </a:solidFill>
                <a:latin typeface="Montserrat" pitchFamily="2" charset="0"/>
                <a:ea typeface="Montserrat"/>
                <a:cs typeface="Montserrat"/>
                <a:sym typeface="Montserrat"/>
              </a:rPr>
              <a:t>KAGGLE</a:t>
            </a:r>
            <a:r>
              <a:rPr lang="en-US" sz="1800" b="1" i="0" u="none" strike="noStrike" cap="none" dirty="0">
                <a:solidFill>
                  <a:schemeClr val="bg1"/>
                </a:solidFill>
                <a:latin typeface="Montserrat" pitchFamily="2" charset="0"/>
                <a:ea typeface="Montserrat"/>
                <a:cs typeface="Montserrat"/>
                <a:sym typeface="Montserrat"/>
              </a:rPr>
              <a:t>)</a:t>
            </a:r>
            <a:endParaRPr lang="en-US" b="1" i="0" dirty="0">
              <a:solidFill>
                <a:schemeClr val="bg1"/>
              </a:solidFill>
              <a:effectLst/>
              <a:latin typeface="Montserrat" pitchFamily="2" charset="0"/>
            </a:endParaRPr>
          </a:p>
        </p:txBody>
      </p:sp>
    </p:spTree>
    <p:extLst>
      <p:ext uri="{BB962C8B-B14F-4D97-AF65-F5344CB8AC3E}">
        <p14:creationId xmlns:p14="http://schemas.microsoft.com/office/powerpoint/2010/main" val="241602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ery cool background for website--all black so easy to add text | Web  design tools, Youtube design, Tool design">
            <a:extLst>
              <a:ext uri="{FF2B5EF4-FFF2-40B4-BE49-F238E27FC236}">
                <a16:creationId xmlns:a16="http://schemas.microsoft.com/office/drawing/2014/main" id="{3F2DB8A9-556D-CF21-4B83-D64E1BFB9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972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04EC79-C5F8-3838-8031-3357BD5577BD}"/>
              </a:ext>
            </a:extLst>
          </p:cNvPr>
          <p:cNvSpPr txBox="1"/>
          <p:nvPr/>
        </p:nvSpPr>
        <p:spPr>
          <a:xfrm>
            <a:off x="-1" y="3198167"/>
            <a:ext cx="12192000" cy="523220"/>
          </a:xfrm>
          <a:prstGeom prst="rect">
            <a:avLst/>
          </a:prstGeom>
          <a:noFill/>
        </p:spPr>
        <p:txBody>
          <a:bodyPr wrap="square">
            <a:spAutoFit/>
          </a:bodyPr>
          <a:lstStyle/>
          <a:p>
            <a:pPr algn="ctr"/>
            <a:r>
              <a:rPr lang="en-US" sz="2800" b="1" spc="300" dirty="0">
                <a:solidFill>
                  <a:schemeClr val="bg1"/>
                </a:solidFill>
                <a:latin typeface="Montserrat" pitchFamily="2" charset="0"/>
              </a:rPr>
              <a:t>II. CÁC CÔNG CỤ SỬ DỤNG</a:t>
            </a:r>
            <a:endParaRPr lang="en-US" sz="2800" dirty="0"/>
          </a:p>
        </p:txBody>
      </p:sp>
    </p:spTree>
    <p:extLst>
      <p:ext uri="{BB962C8B-B14F-4D97-AF65-F5344CB8AC3E}">
        <p14:creationId xmlns:p14="http://schemas.microsoft.com/office/powerpoint/2010/main" val="7181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urtain, night, night sky&#10;&#10;Description automatically generated">
            <a:extLst>
              <a:ext uri="{FF2B5EF4-FFF2-40B4-BE49-F238E27FC236}">
                <a16:creationId xmlns:a16="http://schemas.microsoft.com/office/drawing/2014/main" id="{E508633E-5A02-5B3C-1A75-8C1A93F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6" name="Rectangle 5">
            <a:extLst>
              <a:ext uri="{FF2B5EF4-FFF2-40B4-BE49-F238E27FC236}">
                <a16:creationId xmlns:a16="http://schemas.microsoft.com/office/drawing/2014/main" id="{43D2FB49-02C1-CDE8-53C9-EF508456424D}"/>
              </a:ext>
            </a:extLst>
          </p:cNvPr>
          <p:cNvSpPr/>
          <p:nvPr/>
        </p:nvSpPr>
        <p:spPr>
          <a:xfrm>
            <a:off x="0" y="-1"/>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oogle Shape;348;p5">
            <a:extLst>
              <a:ext uri="{FF2B5EF4-FFF2-40B4-BE49-F238E27FC236}">
                <a16:creationId xmlns:a16="http://schemas.microsoft.com/office/drawing/2014/main" id="{A7F8C608-C8A9-4DD4-FD3D-1FA62B7BF638}"/>
              </a:ext>
            </a:extLst>
          </p:cNvPr>
          <p:cNvPicPr preferRelativeResize="0"/>
          <p:nvPr/>
        </p:nvPicPr>
        <p:blipFill rotWithShape="1">
          <a:blip r:embed="rId3">
            <a:alphaModFix/>
          </a:blip>
          <a:srcRect/>
          <a:stretch/>
        </p:blipFill>
        <p:spPr>
          <a:xfrm>
            <a:off x="1763099" y="2121447"/>
            <a:ext cx="2339001" cy="2615106"/>
          </a:xfrm>
          <a:prstGeom prst="rect">
            <a:avLst/>
          </a:prstGeom>
          <a:noFill/>
          <a:ln>
            <a:noFill/>
          </a:ln>
        </p:spPr>
      </p:pic>
      <p:pic>
        <p:nvPicPr>
          <p:cNvPr id="8" name="Google Shape;350;p5">
            <a:extLst>
              <a:ext uri="{FF2B5EF4-FFF2-40B4-BE49-F238E27FC236}">
                <a16:creationId xmlns:a16="http://schemas.microsoft.com/office/drawing/2014/main" id="{179625EC-9F6A-7FFD-56D4-08F30B4B1D5C}"/>
              </a:ext>
            </a:extLst>
          </p:cNvPr>
          <p:cNvPicPr preferRelativeResize="0"/>
          <p:nvPr/>
        </p:nvPicPr>
        <p:blipFill rotWithShape="1">
          <a:blip r:embed="rId4">
            <a:alphaModFix/>
          </a:blip>
          <a:srcRect/>
          <a:stretch/>
        </p:blipFill>
        <p:spPr>
          <a:xfrm>
            <a:off x="6689566" y="2916980"/>
            <a:ext cx="3862346" cy="1024037"/>
          </a:xfrm>
          <a:prstGeom prst="rect">
            <a:avLst/>
          </a:prstGeom>
          <a:noFill/>
          <a:ln>
            <a:noFill/>
          </a:ln>
        </p:spPr>
      </p:pic>
    </p:spTree>
    <p:extLst>
      <p:ext uri="{BB962C8B-B14F-4D97-AF65-F5344CB8AC3E}">
        <p14:creationId xmlns:p14="http://schemas.microsoft.com/office/powerpoint/2010/main" val="25112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3049F5D0-4E92-BFFB-CFE6-1D0D48BCC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AB04EC79-C5F8-3838-8031-3357BD5577BD}"/>
              </a:ext>
            </a:extLst>
          </p:cNvPr>
          <p:cNvSpPr txBox="1"/>
          <p:nvPr/>
        </p:nvSpPr>
        <p:spPr>
          <a:xfrm>
            <a:off x="0" y="1915084"/>
            <a:ext cx="12192000" cy="523220"/>
          </a:xfrm>
          <a:prstGeom prst="rect">
            <a:avLst/>
          </a:prstGeom>
          <a:noFill/>
        </p:spPr>
        <p:txBody>
          <a:bodyPr wrap="square">
            <a:spAutoFit/>
          </a:bodyPr>
          <a:lstStyle/>
          <a:p>
            <a:pPr algn="ctr"/>
            <a:r>
              <a:rPr lang="en-US" sz="2800" b="1" spc="300" dirty="0">
                <a:solidFill>
                  <a:schemeClr val="bg1"/>
                </a:solidFill>
                <a:latin typeface="Montserrat" pitchFamily="2" charset="0"/>
              </a:rPr>
              <a:t>III. CÁC BƯỚC THỰC HIỆN</a:t>
            </a:r>
            <a:endParaRPr lang="en-US" sz="2800" dirty="0"/>
          </a:p>
        </p:txBody>
      </p:sp>
    </p:spTree>
    <p:extLst>
      <p:ext uri="{BB962C8B-B14F-4D97-AF65-F5344CB8AC3E}">
        <p14:creationId xmlns:p14="http://schemas.microsoft.com/office/powerpoint/2010/main" val="3438465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1040</Words>
  <Application>Microsoft Office PowerPoint</Application>
  <PresentationFormat>Widescreen</PresentationFormat>
  <Paragraphs>78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Montserrat</vt:lpstr>
      <vt:lpstr>Montserrat Black</vt:lpstr>
      <vt:lpstr>Office Theme</vt:lpstr>
      <vt:lpstr>PHÂN TÍCH XU HƯỚNG PHÁT HÀNH  CHƯƠNG TRÌNH TRUYỀN HÌNH VÀ PHIM  TRÊN NỀN TẢNG NETFLIX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XU HƯỚNG PHÁT HÀNH  CHƯƠNG TRÌNH TRUYỀN HÌNH VÀ PHIM  TRÊN NỀN TẢNG NETFLIX</dc:title>
  <dc:creator>Vinh Phan</dc:creator>
  <cp:lastModifiedBy>PHAN THÀNH VINH</cp:lastModifiedBy>
  <cp:revision>33</cp:revision>
  <dcterms:created xsi:type="dcterms:W3CDTF">2023-03-21T12:35:09Z</dcterms:created>
  <dcterms:modified xsi:type="dcterms:W3CDTF">2023-03-27T08:36:35Z</dcterms:modified>
</cp:coreProperties>
</file>